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Lst>
  <p:notesMasterIdLst>
    <p:notesMasterId r:id="rId66"/>
  </p:notes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 id="297" r:id="rId60"/>
    <p:sldId id="298" r:id="rId61"/>
    <p:sldId id="299" r:id="rId62"/>
    <p:sldId id="300" r:id="rId63"/>
    <p:sldId id="301" r:id="rId64"/>
    <p:sldId id="302" r:id="rId6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slide" Target="slides/slide43.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presProps" Target="pres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E933A6-40A6-43F9-88B2-7148A95C3A35}" type="datetimeFigureOut">
              <a:rPr lang="en-US" smtClean="0"/>
              <a:t>11/12/2017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258767-60BC-49DE-AE20-708661FFE949}" type="slidenum">
              <a:rPr lang="en-US" smtClean="0"/>
              <a:t>‹#›</a:t>
            </a:fld>
            <a:endParaRPr lang="en-US"/>
          </a:p>
        </p:txBody>
      </p:sp>
    </p:spTree>
    <p:extLst>
      <p:ext uri="{BB962C8B-B14F-4D97-AF65-F5344CB8AC3E}">
        <p14:creationId xmlns:p14="http://schemas.microsoft.com/office/powerpoint/2010/main" val="4193964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258767-60BC-49DE-AE20-708661FFE949}" type="slidenum">
              <a:rPr lang="en-US" smtClean="0"/>
              <a:t>7</a:t>
            </a:fld>
            <a:endParaRPr lang="en-US"/>
          </a:p>
        </p:txBody>
      </p:sp>
    </p:spTree>
    <p:extLst>
      <p:ext uri="{BB962C8B-B14F-4D97-AF65-F5344CB8AC3E}">
        <p14:creationId xmlns:p14="http://schemas.microsoft.com/office/powerpoint/2010/main" val="2090940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Calibri" pitchFamily="34"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algn="r" rtl="1"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algn="r" rtl="1"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algn="r" rtl="1"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algn="r" rtl="1"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6C6070AA-9330-4327-822E-4F4269D9884F}" type="slidenum">
              <a:rPr lang="en-US"/>
              <a:pPr eaLnBrk="1" hangingPunct="1"/>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Calibri" pitchFamily="34" charset="0"/>
              </a:rPr>
              <a:t>Couse higer conc can be dangerous</a:t>
            </a:r>
          </a:p>
          <a:p>
            <a:endParaRPr lang="en-US" smtClean="0">
              <a:latin typeface="Calibri" pitchFamily="34" charset="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algn="r" rtl="1"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algn="r" rtl="1"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algn="r" rtl="1"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algn="r" rtl="1"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908F85AC-7544-4684-AF76-D464061B5C6C}" type="slidenum">
              <a:rPr lang="en-US">
                <a:solidFill>
                  <a:prstClr val="black"/>
                </a:solidFill>
              </a:rPr>
              <a:pPr eaLnBrk="1" hangingPunct="1"/>
              <a:t>28</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pitchFamily="34" charset="0"/>
              </a:rPr>
              <a:t>The citric acid component in MTAD effectively removed a smear layer. Under these conditions, </a:t>
            </a:r>
            <a:r>
              <a:rPr lang="en-US" dirty="0" err="1" smtClean="0">
                <a:latin typeface="Calibri" pitchFamily="34" charset="0"/>
              </a:rPr>
              <a:t>BioPure</a:t>
            </a:r>
            <a:r>
              <a:rPr lang="en-US" dirty="0" smtClean="0">
                <a:latin typeface="Calibri" pitchFamily="34" charset="0"/>
              </a:rPr>
              <a:t> MTAD was more aggressive in eroding dentin than EDTA. In another investigation, however, the addition of </a:t>
            </a:r>
            <a:r>
              <a:rPr lang="en-US" dirty="0" err="1" smtClean="0">
                <a:latin typeface="Calibri" pitchFamily="34" charset="0"/>
              </a:rPr>
              <a:t>NaOCl</a:t>
            </a:r>
            <a:r>
              <a:rPr lang="en-US" dirty="0" smtClean="0">
                <a:latin typeface="Calibri" pitchFamily="34" charset="0"/>
              </a:rPr>
              <a:t> was necessary to achieve dissolution of organic matter.</a:t>
            </a:r>
          </a:p>
          <a:p>
            <a:endParaRPr lang="en-US" dirty="0" smtClean="0">
              <a:latin typeface="Calibri"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algn="r" rtl="1"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algn="r" rtl="1"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algn="r" rtl="1"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algn="r" rtl="1"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810AB9E8-C8C0-4BBF-AC25-12BDD823C73B}" type="slidenum">
              <a:rPr lang="en-US">
                <a:solidFill>
                  <a:prstClr val="black"/>
                </a:solidFill>
              </a:rPr>
              <a:pPr eaLnBrk="1" hangingPunct="1"/>
              <a:t>30</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Calibri" pitchFamily="34" charset="0"/>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algn="r" rtl="1"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algn="r" rtl="1"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algn="r" rtl="1"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algn="r" rtl="1"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E35746DB-3A84-462D-A008-6B1DC691047B}" type="slidenum">
              <a:rPr lang="en-US">
                <a:solidFill>
                  <a:prstClr val="black"/>
                </a:solidFill>
              </a:rPr>
              <a:pPr eaLnBrk="1" hangingPunct="1"/>
              <a:t>35</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Calibri" pitchFamily="34" charset="0"/>
              </a:rPr>
              <a:t>Allow for irrigant flow back.</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algn="r" rtl="1"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algn="r" rtl="1"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algn="r" rtl="1"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algn="r" rtl="1"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D57E7B17-BD14-4F23-AC78-9768A41C6CC1}" type="slidenum">
              <a:rPr lang="en-US">
                <a:solidFill>
                  <a:prstClr val="black"/>
                </a:solidFill>
              </a:rPr>
              <a:pPr eaLnBrk="1" hangingPunct="1"/>
              <a:t>36</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pitchFamily="34" charset="0"/>
              </a:rPr>
              <a:t>The recognition of the difficulty of apical canal irrigation has led to various innovative techniques to facilitate the penetration of solutions in the canal. One of these includes the :</a:t>
            </a:r>
            <a:r>
              <a:rPr lang="en-US" dirty="0" smtClean="0">
                <a:solidFill>
                  <a:srgbClr val="FF33CC"/>
                </a:solidFill>
                <a:latin typeface="Calibri" pitchFamily="34" charset="0"/>
              </a:rPr>
              <a:t>Gutta-percha Points</a:t>
            </a:r>
            <a:br>
              <a:rPr lang="en-US" dirty="0" smtClean="0">
                <a:solidFill>
                  <a:srgbClr val="FF33CC"/>
                </a:solidFill>
                <a:latin typeface="Calibri" pitchFamily="34" charset="0"/>
              </a:rPr>
            </a:br>
            <a:endParaRPr lang="en-US" dirty="0" smtClean="0">
              <a:latin typeface="Calibri" pitchFamily="34" charset="0"/>
            </a:endParaRPr>
          </a:p>
          <a:p>
            <a:endParaRPr lang="en-US" dirty="0" smtClean="0">
              <a:latin typeface="Calibri" pitchFamily="34" charset="0"/>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algn="r" rtl="1"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algn="r" rtl="1"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algn="r" rtl="1"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algn="r" rtl="1"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C41915FB-DA3A-44EC-91B2-A034DF0E0729}" type="slidenum">
              <a:rPr lang="en-US">
                <a:solidFill>
                  <a:prstClr val="black"/>
                </a:solidFill>
              </a:rPr>
              <a:pPr eaLnBrk="1" hangingPunct="1"/>
              <a:t>38</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Calibri" pitchFamily="34" charset="0"/>
              </a:rPr>
              <a:t>Note It does not deliver new irrigant to the canal but it facilitates the penetration and renewal of the irrigant in the canal. </a:t>
            </a:r>
          </a:p>
          <a:p>
            <a:endParaRPr lang="en-US" smtClean="0">
              <a:latin typeface="Calibri" pitchFamily="34" charset="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algn="r" rtl="1"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algn="r" rtl="1"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algn="r" rtl="1"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algn="r" rtl="1"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D066DFAF-303B-43C3-A814-EA8D776D83E6}" type="slidenum">
              <a:rPr lang="en-US">
                <a:solidFill>
                  <a:prstClr val="black"/>
                </a:solidFill>
              </a:rPr>
              <a:pPr eaLnBrk="1" hangingPunct="1"/>
              <a:t>39</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Calibri" pitchFamily="34" charset="0"/>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algn="r" rtl="1"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algn="r" rtl="1"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algn="r" rtl="1"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algn="r" rtl="1"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55F01A54-FE0D-47D2-8050-B86CA994E794}" type="slidenum">
              <a:rPr lang="en-US">
                <a:solidFill>
                  <a:prstClr val="black"/>
                </a:solidFill>
              </a:rPr>
              <a:pPr eaLnBrk="1" hangingPunct="1"/>
              <a:t>40</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Calibri" pitchFamily="34" charset="0"/>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algn="r" rtl="1"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algn="r" rtl="1"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algn="r" rtl="1"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algn="r" rtl="1"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9428B38E-20DD-4075-BEFB-F711C43DF7C5}" type="slidenum">
              <a:rPr lang="en-US">
                <a:solidFill>
                  <a:prstClr val="black"/>
                </a:solidFill>
              </a:rPr>
              <a:pPr eaLnBrk="1" hangingPunct="1"/>
              <a:t>41</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Calibri" pitchFamily="34"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algn="r" rtl="1"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algn="r" rtl="1"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algn="r" rtl="1"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algn="r" rtl="1"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36416059-C24C-48E1-9225-C27612ACFCDB}" type="slidenum">
              <a:rPr lang="en-US">
                <a:solidFill>
                  <a:prstClr val="black"/>
                </a:solidFill>
              </a:rPr>
              <a:pPr eaLnBrk="1" hangingPunct="1"/>
              <a:t>42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Calibri" pitchFamily="34" charset="0"/>
              </a:rPr>
              <a:t>Ideal irrigant should have all or most of this positive properties.</a:t>
            </a:r>
          </a:p>
          <a:p>
            <a:pPr eaLnBrk="1" hangingPunct="1">
              <a:spcBef>
                <a:spcPct val="0"/>
              </a:spcBef>
            </a:pPr>
            <a:endParaRPr lang="en-US" smtClean="0">
              <a:latin typeface="Calibri" pitchFamily="34"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algn="r" rtl="1"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algn="r" rtl="1"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algn="r" rtl="1"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algn="r" rtl="1"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2EB0195B-9478-4623-B666-3E0420ED404A}" type="slidenum">
              <a:rPr lang="en-US"/>
              <a:pPr eaLnBrk="1" hangingPunct="1"/>
              <a:t>10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Calibri" pitchFamily="34" charset="0"/>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algn="r" rtl="1"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algn="r" rtl="1"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algn="r" rtl="1"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algn="r" rtl="1"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C1BE98E4-485D-4920-8088-004ACA4FA145}" type="slidenum">
              <a:rPr lang="en-US">
                <a:solidFill>
                  <a:prstClr val="black"/>
                </a:solidFill>
              </a:rPr>
              <a:pPr eaLnBrk="1" hangingPunct="1"/>
              <a:t>43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solidFill>
                <a:srgbClr val="000000"/>
              </a:solidFill>
              <a:latin typeface="Calibri" pitchFamily="34"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algn="r" rtl="1"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algn="r" rtl="1"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algn="r" rtl="1"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algn="r" rtl="1"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8F608ED0-AF4A-462B-9B7D-1BAFF8F63230}" type="slidenum">
              <a:rPr lang="en-US"/>
              <a:pPr eaLnBrk="1" hangingPunct="1"/>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Calibri" pitchFamily="34" charset="0"/>
              </a:rPr>
              <a:t>Effective aginst microorganisms which are difficult to eradicate from root canals, such as </a:t>
            </a:r>
            <a:r>
              <a:rPr lang="en-US" i="1" smtClean="0">
                <a:latin typeface="Calibri" pitchFamily="34" charset="0"/>
              </a:rPr>
              <a:t>Enterococcus, Actinomyces,</a:t>
            </a:r>
            <a:r>
              <a:rPr lang="en-US" smtClean="0">
                <a:latin typeface="Calibri" pitchFamily="34" charset="0"/>
              </a:rPr>
              <a:t> and </a:t>
            </a:r>
            <a:r>
              <a:rPr lang="en-US" i="1" smtClean="0">
                <a:latin typeface="Calibri" pitchFamily="34" charset="0"/>
              </a:rPr>
              <a:t>Candida</a:t>
            </a:r>
            <a:r>
              <a:rPr lang="en-US" smtClean="0">
                <a:latin typeface="Calibri" pitchFamily="34" charset="0"/>
              </a:rPr>
              <a:t> organisms </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algn="r" rtl="1"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algn="r" rtl="1"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algn="r" rtl="1"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algn="r" rtl="1"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9C3A1B69-3F8D-4DD7-B42A-D3D3DF16F81A}" type="slidenum">
              <a:rPr lang="en-US"/>
              <a:pPr eaLnBrk="1" hangingPunct="1"/>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038" lvl="1" algn="just">
              <a:lnSpc>
                <a:spcPct val="150000"/>
              </a:lnSpc>
              <a:buFont typeface="Wingdings" pitchFamily="2" charset="2"/>
              <a:buNone/>
            </a:pPr>
            <a:endParaRPr lang="en-US" sz="1900" i="1" dirty="0" smtClean="0">
              <a:latin typeface="Calibri" pitchFamily="34" charset="0"/>
              <a:cs typeface="Arial" pitchFamily="34" charset="0"/>
            </a:endParaRPr>
          </a:p>
          <a:p>
            <a:pPr marL="173038" lvl="1" algn="just">
              <a:lnSpc>
                <a:spcPct val="150000"/>
              </a:lnSpc>
              <a:buFont typeface="Wingdings" pitchFamily="2" charset="2"/>
              <a:buChar char="Ø"/>
            </a:pPr>
            <a:r>
              <a:rPr lang="en-US" sz="1900" i="1" dirty="0" err="1" smtClean="0">
                <a:latin typeface="Calibri" pitchFamily="34" charset="0"/>
                <a:cs typeface="Arial" pitchFamily="34" charset="0"/>
              </a:rPr>
              <a:t>Bystro¨m</a:t>
            </a:r>
            <a:r>
              <a:rPr lang="en-US" sz="1900" i="1" dirty="0" smtClean="0">
                <a:latin typeface="Calibri" pitchFamily="34" charset="0"/>
                <a:cs typeface="Arial" pitchFamily="34" charset="0"/>
              </a:rPr>
              <a:t> A, Sundqvist G. Bacteriologic evaluation of the effect of 0.5 percent sodium hypochlorite in endodontic therapy. Oral </a:t>
            </a:r>
            <a:r>
              <a:rPr lang="en-US" sz="1900" i="1" dirty="0" err="1" smtClean="0">
                <a:latin typeface="Calibri" pitchFamily="34" charset="0"/>
                <a:cs typeface="Arial" pitchFamily="34" charset="0"/>
              </a:rPr>
              <a:t>Surg</a:t>
            </a:r>
            <a:r>
              <a:rPr lang="en-US" sz="1900" i="1" dirty="0" smtClean="0">
                <a:latin typeface="Calibri" pitchFamily="34" charset="0"/>
                <a:cs typeface="Arial" pitchFamily="34" charset="0"/>
              </a:rPr>
              <a:t> Oral Med Oral </a:t>
            </a:r>
            <a:r>
              <a:rPr lang="en-US" sz="1900" i="1" dirty="0" err="1" smtClean="0">
                <a:latin typeface="Calibri" pitchFamily="34" charset="0"/>
                <a:cs typeface="Arial" pitchFamily="34" charset="0"/>
              </a:rPr>
              <a:t>Pathol</a:t>
            </a:r>
            <a:r>
              <a:rPr lang="en-US" sz="1900" i="1" dirty="0" smtClean="0">
                <a:latin typeface="Calibri" pitchFamily="34" charset="0"/>
                <a:cs typeface="Arial" pitchFamily="34" charset="0"/>
              </a:rPr>
              <a:t> 1983.</a:t>
            </a:r>
          </a:p>
          <a:p>
            <a:pPr marL="173038" lvl="1" algn="just">
              <a:lnSpc>
                <a:spcPct val="150000"/>
              </a:lnSpc>
              <a:buFont typeface="Wingdings" pitchFamily="2" charset="2"/>
              <a:buChar char="Ø"/>
            </a:pPr>
            <a:endParaRPr lang="en-US" sz="1900" i="1" dirty="0" smtClean="0">
              <a:latin typeface="Calibri" pitchFamily="34" charset="0"/>
              <a:cs typeface="Arial" pitchFamily="34" charset="0"/>
            </a:endParaRPr>
          </a:p>
          <a:p>
            <a:pPr marL="173038" lvl="1" algn="just">
              <a:lnSpc>
                <a:spcPct val="150000"/>
              </a:lnSpc>
              <a:buFont typeface="Wingdings" pitchFamily="2" charset="2"/>
              <a:buChar char="Ø"/>
            </a:pPr>
            <a:r>
              <a:rPr lang="en-GB" sz="1900" i="1" dirty="0" err="1" smtClean="0">
                <a:latin typeface="Calibri" pitchFamily="34" charset="0"/>
                <a:cs typeface="Arial" pitchFamily="34" charset="0"/>
              </a:rPr>
              <a:t>Chemomechanical</a:t>
            </a:r>
            <a:r>
              <a:rPr lang="en-GB" sz="1900" i="1" dirty="0" smtClean="0">
                <a:latin typeface="Calibri" pitchFamily="34" charset="0"/>
                <a:cs typeface="Arial" pitchFamily="34" charset="0"/>
              </a:rPr>
              <a:t> reduction of the bacterial population in the root canal after instrumentation and irrigation with 1%, 2.5% and 5.25% </a:t>
            </a:r>
            <a:r>
              <a:rPr lang="en-GB" sz="1900" i="1" dirty="0" err="1" smtClean="0">
                <a:latin typeface="Calibri" pitchFamily="34" charset="0"/>
                <a:cs typeface="Arial" pitchFamily="34" charset="0"/>
              </a:rPr>
              <a:t>NaOCL</a:t>
            </a:r>
            <a:r>
              <a:rPr lang="en-GB" sz="1900" i="1" dirty="0" smtClean="0">
                <a:latin typeface="Calibri" pitchFamily="34" charset="0"/>
                <a:cs typeface="Arial" pitchFamily="34" charset="0"/>
              </a:rPr>
              <a:t>  </a:t>
            </a:r>
            <a:r>
              <a:rPr lang="en-GB" sz="1900" i="1" dirty="0" err="1" smtClean="0">
                <a:latin typeface="Calibri" pitchFamily="34" charset="0"/>
                <a:cs typeface="Arial" pitchFamily="34" charset="0"/>
              </a:rPr>
              <a:t>Siqueira</a:t>
            </a:r>
            <a:r>
              <a:rPr lang="en-GB" sz="1900" i="1" dirty="0" smtClean="0">
                <a:latin typeface="Calibri" pitchFamily="34" charset="0"/>
                <a:cs typeface="Arial" pitchFamily="34" charset="0"/>
              </a:rPr>
              <a:t> Jr et al J </a:t>
            </a:r>
            <a:r>
              <a:rPr lang="en-GB" sz="1900" i="1" dirty="0" err="1" smtClean="0">
                <a:latin typeface="Calibri" pitchFamily="34" charset="0"/>
                <a:cs typeface="Arial" pitchFamily="34" charset="0"/>
              </a:rPr>
              <a:t>Endod</a:t>
            </a:r>
            <a:r>
              <a:rPr lang="en-GB" sz="1900" i="1" dirty="0" smtClean="0">
                <a:latin typeface="Calibri" pitchFamily="34" charset="0"/>
                <a:cs typeface="Arial" pitchFamily="34" charset="0"/>
              </a:rPr>
              <a:t> 2000.</a:t>
            </a:r>
            <a:endParaRPr lang="en-US" sz="1900" i="1" dirty="0" smtClean="0">
              <a:latin typeface="Calibri" pitchFamily="34" charset="0"/>
              <a:cs typeface="Arial" pitchFamily="34" charset="0"/>
            </a:endParaRPr>
          </a:p>
          <a:p>
            <a:pPr marL="171450" indent="-171450">
              <a:buFont typeface="Wingdings" pitchFamily="2" charset="2"/>
              <a:buChar char="Ø"/>
            </a:pPr>
            <a:endParaRPr lang="en-US" dirty="0" smtClean="0">
              <a:latin typeface="Calibri" pitchFamily="34"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algn="r" rtl="1"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algn="r" rtl="1"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algn="r" rtl="1"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algn="r" rtl="1"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3B926507-6AF2-4A87-BA0F-58D204C0E5F5}" type="slidenum">
              <a:rPr lang="en-US"/>
              <a:pPr eaLnBrk="1" hangingPunct="1"/>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Calibri" pitchFamily="34" charset="0"/>
              </a:rPr>
              <a:t> One alternative approach to improve the effectiveness of hypochlorite irrigants in the root canal system could be to increase the temperature of low-concentration NaOCl solutions. </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algn="r" rtl="1"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algn="r" rtl="1"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algn="r" rtl="1"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algn="r" rtl="1"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69513B47-F66E-4560-912D-4DF1D2822453}" type="slidenum">
              <a:rPr lang="en-US"/>
              <a:pPr eaLnBrk="1" hangingPunct="1"/>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Calibri" pitchFamily="34" charset="0"/>
              </a:rPr>
              <a:t>The unintentional injection of naocl into apical tissue due to wedging of irrigation needle or excessively high pressure in teeth with wide open foramen or root resorption .</a:t>
            </a:r>
          </a:p>
          <a:p>
            <a:endParaRPr lang="en-US" smtClean="0">
              <a:latin typeface="Calibri" pitchFamily="34"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algn="r" rtl="1"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algn="r" rtl="1"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algn="r" rtl="1"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algn="r" rtl="1"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CE34A301-E248-4FCC-B241-204BD561CC03}" type="slidenum">
              <a:rPr lang="en-US"/>
              <a:pPr eaLnBrk="1" hangingPunct="1"/>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Wingdings" pitchFamily="2" charset="2"/>
              <a:buChar char="§"/>
            </a:pPr>
            <a:r>
              <a:rPr lang="en-US" smtClean="0">
                <a:latin typeface="Calibri" pitchFamily="34" charset="0"/>
              </a:rPr>
              <a:t>Remain calm</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algn="r" rtl="1"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algn="r" rtl="1"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algn="r" rtl="1"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algn="r" rtl="1"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F41011FE-1CA4-48BC-BA29-3DED8FFCD00F}" type="slidenum">
              <a:rPr lang="en-US"/>
              <a:pPr eaLnBrk="1" hangingPunct="1"/>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Wingdings" pitchFamily="2" charset="2"/>
              <a:buChar char="§"/>
            </a:pPr>
            <a:endParaRPr lang="en-US" smtClean="0">
              <a:latin typeface="Calibri" pitchFamily="34"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algn="r" rtl="1"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algn="r" rtl="1"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algn="r" rtl="1"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algn="r" rtl="1"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B9398D81-478E-466C-AF92-CF0143B0C016}" type="slidenum">
              <a:rPr lang="en-US"/>
              <a:pPr eaLnBrk="1" hangingPunct="1"/>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8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CF4BBB-62E3-4F6C-8D76-11E4E0C2D418}"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0C55C-8D09-4997-A799-303BCB2C8742}" type="slidenum">
              <a:rPr lang="en-US" smtClean="0"/>
              <a:t>‹#›</a:t>
            </a:fld>
            <a:endParaRPr lang="en-US"/>
          </a:p>
        </p:txBody>
      </p:sp>
    </p:spTree>
    <p:extLst>
      <p:ext uri="{BB962C8B-B14F-4D97-AF65-F5344CB8AC3E}">
        <p14:creationId xmlns:p14="http://schemas.microsoft.com/office/powerpoint/2010/main" val="415882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F4BBB-62E3-4F6C-8D76-11E4E0C2D418}"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0C55C-8D09-4997-A799-303BCB2C8742}" type="slidenum">
              <a:rPr lang="en-US" smtClean="0"/>
              <a:t>‹#›</a:t>
            </a:fld>
            <a:endParaRPr lang="en-US"/>
          </a:p>
        </p:txBody>
      </p:sp>
    </p:spTree>
    <p:extLst>
      <p:ext uri="{BB962C8B-B14F-4D97-AF65-F5344CB8AC3E}">
        <p14:creationId xmlns:p14="http://schemas.microsoft.com/office/powerpoint/2010/main" val="21057505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3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3854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0958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1446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7587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1998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0012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178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90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3348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61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438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57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F4BBB-62E3-4F6C-8D76-11E4E0C2D418}"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0C55C-8D09-4997-A799-303BCB2C8742}" type="slidenum">
              <a:rPr lang="en-US" smtClean="0"/>
              <a:t>‹#›</a:t>
            </a:fld>
            <a:endParaRPr lang="en-US"/>
          </a:p>
        </p:txBody>
      </p:sp>
    </p:spTree>
    <p:extLst>
      <p:ext uri="{BB962C8B-B14F-4D97-AF65-F5344CB8AC3E}">
        <p14:creationId xmlns:p14="http://schemas.microsoft.com/office/powerpoint/2010/main" val="21839905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6294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2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5775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9733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7063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5576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892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3851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7596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6932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6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024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87"/>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0990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5662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4775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1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9825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5254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4186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996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1221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9464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7094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8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609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0375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9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8670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6781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6765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9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46380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8439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3404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5340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53621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4834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239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6937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6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5104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8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8280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1283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009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8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52863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24486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294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58174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6928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351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6797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57418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5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90208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6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97245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56171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7542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2427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08308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6048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3187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353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8020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1621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018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3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2180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5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59747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06595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24554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42392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3775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30442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234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6135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6038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47593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24701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2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9534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3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40735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172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51106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7"/>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31472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07586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15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80594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8947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62024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2692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83134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11222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18653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27277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22773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8312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167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95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3326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36047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68694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60833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45739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88215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62956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25381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27825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69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F4BBB-62E3-4F6C-8D76-11E4E0C2D418}"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0C55C-8D09-4997-A799-303BCB2C8742}" type="slidenum">
              <a:rPr lang="en-US" smtClean="0"/>
              <a:t>‹#›</a:t>
            </a:fld>
            <a:endParaRPr lang="en-US"/>
          </a:p>
        </p:txBody>
      </p:sp>
    </p:spTree>
    <p:extLst>
      <p:ext uri="{BB962C8B-B14F-4D97-AF65-F5344CB8AC3E}">
        <p14:creationId xmlns:p14="http://schemas.microsoft.com/office/powerpoint/2010/main" val="2103953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67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639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225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939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8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920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1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838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729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477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66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03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CF4BBB-62E3-4F6C-8D76-11E4E0C2D418}"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0C55C-8D09-4997-A799-303BCB2C8742}" type="slidenum">
              <a:rPr lang="en-US" smtClean="0"/>
              <a:t>‹#›</a:t>
            </a:fld>
            <a:endParaRPr lang="en-US"/>
          </a:p>
        </p:txBody>
      </p:sp>
    </p:spTree>
    <p:extLst>
      <p:ext uri="{BB962C8B-B14F-4D97-AF65-F5344CB8AC3E}">
        <p14:creationId xmlns:p14="http://schemas.microsoft.com/office/powerpoint/2010/main" val="798121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95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504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66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22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765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493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8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038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8167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140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103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6047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96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CF4BBB-62E3-4F6C-8D76-11E4E0C2D418}" type="datetimeFigureOut">
              <a:rPr lang="en-US" smtClean="0"/>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0C55C-8D09-4997-A799-303BCB2C8742}" type="slidenum">
              <a:rPr lang="en-US" smtClean="0"/>
              <a:t>‹#›</a:t>
            </a:fld>
            <a:endParaRPr lang="en-US"/>
          </a:p>
        </p:txBody>
      </p:sp>
    </p:spTree>
    <p:extLst>
      <p:ext uri="{BB962C8B-B14F-4D97-AF65-F5344CB8AC3E}">
        <p14:creationId xmlns:p14="http://schemas.microsoft.com/office/powerpoint/2010/main" val="23328860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4885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94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074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66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1815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623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9803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7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797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663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117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9116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66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CF4BBB-62E3-4F6C-8D76-11E4E0C2D418}" type="datetimeFigureOut">
              <a:rPr lang="en-US" smtClean="0"/>
              <a:t>11/12/2017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40C55C-8D09-4997-A799-303BCB2C8742}" type="slidenum">
              <a:rPr lang="en-US" smtClean="0"/>
              <a:t>‹#›</a:t>
            </a:fld>
            <a:endParaRPr lang="en-US"/>
          </a:p>
        </p:txBody>
      </p:sp>
    </p:spTree>
    <p:extLst>
      <p:ext uri="{BB962C8B-B14F-4D97-AF65-F5344CB8AC3E}">
        <p14:creationId xmlns:p14="http://schemas.microsoft.com/office/powerpoint/2010/main" val="16841939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7724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6814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94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5337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65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959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021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5854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6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6236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6320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40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366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CF4BBB-62E3-4F6C-8D76-11E4E0C2D418}" type="datetimeFigureOut">
              <a:rPr lang="en-US" smtClean="0"/>
              <a:t>11/12/2017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40C55C-8D09-4997-A799-303BCB2C8742}" type="slidenum">
              <a:rPr lang="en-US" smtClean="0"/>
              <a:t>‹#›</a:t>
            </a:fld>
            <a:endParaRPr lang="en-US"/>
          </a:p>
        </p:txBody>
      </p:sp>
    </p:spTree>
    <p:extLst>
      <p:ext uri="{BB962C8B-B14F-4D97-AF65-F5344CB8AC3E}">
        <p14:creationId xmlns:p14="http://schemas.microsoft.com/office/powerpoint/2010/main" val="32366927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0370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893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935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93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8892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65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466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6675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9028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6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4715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6586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88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F4BBB-62E3-4F6C-8D76-11E4E0C2D418}" type="datetimeFigureOut">
              <a:rPr lang="en-US" smtClean="0"/>
              <a:t>11/12/2017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40C55C-8D09-4997-A799-303BCB2C8742}" type="slidenum">
              <a:rPr lang="en-US" smtClean="0"/>
              <a:t>‹#›</a:t>
            </a:fld>
            <a:endParaRPr lang="en-US"/>
          </a:p>
        </p:txBody>
      </p:sp>
    </p:spTree>
    <p:extLst>
      <p:ext uri="{BB962C8B-B14F-4D97-AF65-F5344CB8AC3E}">
        <p14:creationId xmlns:p14="http://schemas.microsoft.com/office/powerpoint/2010/main" val="12136375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1893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7612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3649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8530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93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372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64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1671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3692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2744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5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743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88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95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F4BBB-62E3-4F6C-8D76-11E4E0C2D418}" type="datetimeFigureOut">
              <a:rPr lang="en-US" smtClean="0"/>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0C55C-8D09-4997-A799-303BCB2C8742}" type="slidenum">
              <a:rPr lang="en-US" smtClean="0"/>
              <a:t>‹#›</a:t>
            </a:fld>
            <a:endParaRPr lang="en-US"/>
          </a:p>
        </p:txBody>
      </p:sp>
    </p:spTree>
    <p:extLst>
      <p:ext uri="{BB962C8B-B14F-4D97-AF65-F5344CB8AC3E}">
        <p14:creationId xmlns:p14="http://schemas.microsoft.com/office/powerpoint/2010/main" val="22754651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9391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774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8274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636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240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92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5183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63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6307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1404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8999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4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350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67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F4BBB-62E3-4F6C-8D76-11E4E0C2D418}" type="datetimeFigureOut">
              <a:rPr lang="en-US" smtClean="0"/>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0C55C-8D09-4997-A799-303BCB2C8742}" type="slidenum">
              <a:rPr lang="en-US" smtClean="0"/>
              <a:t>‹#›</a:t>
            </a:fld>
            <a:endParaRPr lang="en-US"/>
          </a:p>
        </p:txBody>
      </p:sp>
    </p:spTree>
    <p:extLst>
      <p:ext uri="{BB962C8B-B14F-4D97-AF65-F5344CB8AC3E}">
        <p14:creationId xmlns:p14="http://schemas.microsoft.com/office/powerpoint/2010/main" val="3150270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2736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5245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1108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358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2553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8277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91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7040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62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1141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1087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27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6CF4BBB-62E3-4F6C-8D76-11E4E0C2D418}" type="datetimeFigureOut">
              <a:rPr lang="en-US" smtClean="0"/>
              <a:t>11/12/2017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A40C55C-8D09-4997-A799-303BCB2C8742}" type="slidenum">
              <a:rPr lang="en-US" smtClean="0"/>
              <a:t>‹#›</a:t>
            </a:fld>
            <a:endParaRPr lang="en-US"/>
          </a:p>
        </p:txBody>
      </p:sp>
    </p:spTree>
    <p:extLst>
      <p:ext uri="{BB962C8B-B14F-4D97-AF65-F5344CB8AC3E}">
        <p14:creationId xmlns:p14="http://schemas.microsoft.com/office/powerpoint/2010/main" val="287274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03106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80056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15214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01750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3043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72007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97920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32799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40482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028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9235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052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8578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5157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8153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8167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88478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34.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56.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67.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78.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8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23488"/>
            <a:ext cx="7772400" cy="1102519"/>
          </a:xfrm>
        </p:spPr>
        <p:txBody>
          <a:bodyPr>
            <a:normAutofit fontScale="90000"/>
          </a:bodyPr>
          <a:lstStyle/>
          <a:p>
            <a:r>
              <a:rPr lang="en-US" dirty="0" smtClean="0"/>
              <a:t>Endodontics</a:t>
            </a:r>
            <a:br>
              <a:rPr lang="en-US" dirty="0" smtClean="0"/>
            </a:br>
            <a:r>
              <a:rPr lang="en-US" dirty="0" smtClean="0"/>
              <a:t>Lecture 7</a:t>
            </a:r>
            <a:endParaRPr lang="en-US" dirty="0"/>
          </a:p>
        </p:txBody>
      </p:sp>
      <p:sp>
        <p:nvSpPr>
          <p:cNvPr id="3" name="Subtitle 2"/>
          <p:cNvSpPr>
            <a:spLocks noGrp="1"/>
          </p:cNvSpPr>
          <p:nvPr>
            <p:ph type="subTitle" idx="1"/>
          </p:nvPr>
        </p:nvSpPr>
        <p:spPr>
          <a:xfrm>
            <a:off x="1331640" y="1923678"/>
            <a:ext cx="6400800" cy="1314450"/>
          </a:xfrm>
        </p:spPr>
        <p:txBody>
          <a:bodyPr>
            <a:normAutofit/>
          </a:bodyPr>
          <a:lstStyle/>
          <a:p>
            <a:r>
              <a:rPr lang="en-US" sz="4000" b="1" dirty="0"/>
              <a:t>Microbiology in Endodontics</a:t>
            </a:r>
            <a:endParaRPr lang="en-US" sz="4000" dirty="0"/>
          </a:p>
        </p:txBody>
      </p:sp>
      <p:sp>
        <p:nvSpPr>
          <p:cNvPr id="4" name="Rectangle 3"/>
          <p:cNvSpPr/>
          <p:nvPr/>
        </p:nvSpPr>
        <p:spPr>
          <a:xfrm>
            <a:off x="179512" y="4083918"/>
            <a:ext cx="4572000" cy="923330"/>
          </a:xfrm>
          <a:prstGeom prst="rect">
            <a:avLst/>
          </a:prstGeom>
        </p:spPr>
        <p:txBody>
          <a:bodyPr>
            <a:spAutoFit/>
          </a:bodyPr>
          <a:lstStyle/>
          <a:p>
            <a:pPr lvl="0"/>
            <a:r>
              <a:rPr lang="en-US" dirty="0">
                <a:solidFill>
                  <a:prstClr val="black"/>
                </a:solidFill>
              </a:rPr>
              <a:t>By</a:t>
            </a:r>
          </a:p>
          <a:p>
            <a:pPr lvl="0"/>
            <a:r>
              <a:rPr lang="en-US" b="1" dirty="0">
                <a:solidFill>
                  <a:prstClr val="black"/>
                </a:solidFill>
              </a:rPr>
              <a:t>Abdullah Mohammed Al </a:t>
            </a:r>
            <a:r>
              <a:rPr lang="en-US" b="1" dirty="0" err="1">
                <a:solidFill>
                  <a:prstClr val="black"/>
                </a:solidFill>
              </a:rPr>
              <a:t>Jawher</a:t>
            </a:r>
            <a:endParaRPr lang="en-US" dirty="0">
              <a:solidFill>
                <a:prstClr val="black"/>
              </a:solidFill>
            </a:endParaRPr>
          </a:p>
          <a:p>
            <a:pPr lvl="0"/>
            <a:r>
              <a:rPr lang="en-US" dirty="0">
                <a:solidFill>
                  <a:prstClr val="black"/>
                </a:solidFill>
              </a:rPr>
              <a:t>B.D.S. M.Sc. (conservative)</a:t>
            </a:r>
          </a:p>
        </p:txBody>
      </p:sp>
    </p:spTree>
    <p:extLst>
      <p:ext uri="{BB962C8B-B14F-4D97-AF65-F5344CB8AC3E}">
        <p14:creationId xmlns:p14="http://schemas.microsoft.com/office/powerpoint/2010/main" val="2098434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sz="quarter" idx="4294967295"/>
          </p:nvPr>
        </p:nvSpPr>
        <p:spPr>
          <a:xfrm>
            <a:off x="539750" y="1006078"/>
            <a:ext cx="8218488" cy="3671888"/>
          </a:xfrm>
          <a:prstGeom prst="rect">
            <a:avLst/>
          </a:prstGeom>
        </p:spPr>
        <p:txBody>
          <a:bodyPr>
            <a:normAutofit lnSpcReduction="10000"/>
          </a:bodyPr>
          <a:lstStyle/>
          <a:p>
            <a:pPr lvl="1" indent="-173736" algn="just" eaLnBrk="1" fontAlgn="auto" hangingPunct="1">
              <a:lnSpc>
                <a:spcPct val="145000"/>
              </a:lnSpc>
              <a:spcBef>
                <a:spcPct val="50000"/>
              </a:spcBef>
              <a:spcAft>
                <a:spcPts val="0"/>
              </a:spcAft>
              <a:buClr>
                <a:srgbClr val="FF33CC"/>
              </a:buClr>
              <a:buSzPct val="85000"/>
              <a:buFont typeface="Wingdings" pitchFamily="2" charset="2"/>
              <a:buChar char="ü"/>
              <a:defRPr/>
            </a:pPr>
            <a:r>
              <a:rPr lang="en-US" sz="2400" dirty="0" smtClean="0">
                <a:latin typeface="Times New Roman" pitchFamily="18" charset="0"/>
                <a:ea typeface="+mn-ea"/>
                <a:cs typeface="Times New Roman" pitchFamily="18" charset="0"/>
              </a:rPr>
              <a:t>Anti microbial properties </a:t>
            </a:r>
          </a:p>
          <a:p>
            <a:pPr lvl="1" indent="-173736" eaLnBrk="1" fontAlgn="auto" hangingPunct="1">
              <a:spcBef>
                <a:spcPct val="50000"/>
              </a:spcBef>
              <a:spcAft>
                <a:spcPts val="0"/>
              </a:spcAft>
              <a:buClr>
                <a:srgbClr val="FF33CC"/>
              </a:buClr>
              <a:buSzPct val="80000"/>
              <a:buFont typeface="Wingdings" pitchFamily="2" charset="2"/>
              <a:buChar char="ü"/>
              <a:defRPr/>
            </a:pPr>
            <a:r>
              <a:rPr lang="en-US" sz="2400" dirty="0" smtClean="0">
                <a:latin typeface="Times New Roman" pitchFamily="18" charset="0"/>
                <a:ea typeface="+mn-ea"/>
                <a:cs typeface="Times New Roman" pitchFamily="18" charset="0"/>
              </a:rPr>
              <a:t>Tissue</a:t>
            </a:r>
            <a:r>
              <a:rPr lang="en-US" sz="2400" b="1" dirty="0" smtClean="0">
                <a:latin typeface="Times New Roman" pitchFamily="18" charset="0"/>
                <a:ea typeface="+mn-ea"/>
                <a:cs typeface="Times New Roman" pitchFamily="18" charset="0"/>
              </a:rPr>
              <a:t> </a:t>
            </a:r>
            <a:r>
              <a:rPr lang="en-US" sz="2400" dirty="0" smtClean="0">
                <a:latin typeface="Times New Roman" pitchFamily="18" charset="0"/>
                <a:ea typeface="+mn-ea"/>
                <a:cs typeface="Times New Roman" pitchFamily="18" charset="0"/>
              </a:rPr>
              <a:t>solvent.</a:t>
            </a:r>
          </a:p>
          <a:p>
            <a:pPr lvl="1" indent="-173736" eaLnBrk="1" fontAlgn="auto" hangingPunct="1">
              <a:spcBef>
                <a:spcPct val="50000"/>
              </a:spcBef>
              <a:spcAft>
                <a:spcPts val="0"/>
              </a:spcAft>
              <a:buClr>
                <a:srgbClr val="FF33CC"/>
              </a:buClr>
              <a:buSzPct val="80000"/>
              <a:buFont typeface="Wingdings" pitchFamily="2" charset="2"/>
              <a:buChar char="ü"/>
              <a:defRPr/>
            </a:pPr>
            <a:r>
              <a:rPr lang="en-US" sz="2400" dirty="0" smtClean="0">
                <a:latin typeface="Times New Roman" pitchFamily="18" charset="0"/>
                <a:ea typeface="+mn-ea"/>
                <a:cs typeface="Times New Roman" pitchFamily="18" charset="0"/>
              </a:rPr>
              <a:t>Flush debris.</a:t>
            </a:r>
          </a:p>
          <a:p>
            <a:pPr lvl="1" indent="-173736" eaLnBrk="1" fontAlgn="auto" hangingPunct="1">
              <a:spcBef>
                <a:spcPct val="50000"/>
              </a:spcBef>
              <a:spcAft>
                <a:spcPts val="0"/>
              </a:spcAft>
              <a:buClr>
                <a:srgbClr val="FF33CC"/>
              </a:buClr>
              <a:buSzPct val="80000"/>
              <a:buFont typeface="Wingdings" pitchFamily="2" charset="2"/>
              <a:buChar char="ü"/>
              <a:defRPr/>
            </a:pPr>
            <a:r>
              <a:rPr lang="en-US" sz="2400" dirty="0" smtClean="0">
                <a:latin typeface="Times New Roman" pitchFamily="18" charset="0"/>
                <a:ea typeface="+mn-ea"/>
                <a:cs typeface="Times New Roman" pitchFamily="18" charset="0"/>
              </a:rPr>
              <a:t>Lubricant.</a:t>
            </a:r>
          </a:p>
          <a:p>
            <a:pPr lvl="1" indent="-173736" eaLnBrk="1" fontAlgn="auto" hangingPunct="1">
              <a:spcBef>
                <a:spcPct val="50000"/>
              </a:spcBef>
              <a:spcAft>
                <a:spcPts val="0"/>
              </a:spcAft>
              <a:buClr>
                <a:srgbClr val="FF33CC"/>
              </a:buClr>
              <a:buSzPct val="80000"/>
              <a:buFont typeface="Wingdings" pitchFamily="2" charset="2"/>
              <a:buChar char="ü"/>
              <a:defRPr/>
            </a:pPr>
            <a:r>
              <a:rPr lang="en-US" sz="2400" dirty="0" smtClean="0">
                <a:latin typeface="Times New Roman" pitchFamily="18" charset="0"/>
                <a:ea typeface="+mn-ea"/>
                <a:cs typeface="Times New Roman" pitchFamily="18" charset="0"/>
              </a:rPr>
              <a:t>Eliminate the smear layer.</a:t>
            </a:r>
          </a:p>
          <a:p>
            <a:pPr lvl="1" indent="-173736" eaLnBrk="1" fontAlgn="auto" hangingPunct="1">
              <a:spcBef>
                <a:spcPct val="50000"/>
              </a:spcBef>
              <a:spcAft>
                <a:spcPts val="0"/>
              </a:spcAft>
              <a:buClr>
                <a:srgbClr val="FF33CC"/>
              </a:buClr>
              <a:buSzPct val="80000"/>
              <a:buFont typeface="Wingdings" pitchFamily="2" charset="2"/>
              <a:buChar char="ü"/>
              <a:defRPr/>
            </a:pPr>
            <a:r>
              <a:rPr lang="en-US" sz="2400" dirty="0" smtClean="0">
                <a:latin typeface="Times New Roman" pitchFamily="18" charset="0"/>
                <a:ea typeface="+mn-ea"/>
                <a:cs typeface="Times New Roman" pitchFamily="18" charset="0"/>
              </a:rPr>
              <a:t>Low toxicity level  </a:t>
            </a:r>
          </a:p>
          <a:p>
            <a:pPr indent="-173736" algn="just" eaLnBrk="1" fontAlgn="auto" hangingPunct="1">
              <a:spcBef>
                <a:spcPct val="50000"/>
              </a:spcBef>
              <a:spcAft>
                <a:spcPts val="0"/>
              </a:spcAft>
              <a:buClr>
                <a:srgbClr val="FF33CC"/>
              </a:buClr>
              <a:buSzPct val="85000"/>
              <a:buFont typeface="Wingdings" pitchFamily="2" charset="2"/>
              <a:buNone/>
              <a:defRPr/>
            </a:pPr>
            <a:r>
              <a:rPr lang="en-US" sz="1600" dirty="0" smtClean="0">
                <a:latin typeface="+mn-lt"/>
                <a:ea typeface="+mn-ea"/>
              </a:rPr>
              <a:t> </a:t>
            </a:r>
          </a:p>
        </p:txBody>
      </p:sp>
      <p:sp>
        <p:nvSpPr>
          <p:cNvPr id="17410" name="Title 1"/>
          <p:cNvSpPr>
            <a:spLocks noGrp="1"/>
          </p:cNvSpPr>
          <p:nvPr>
            <p:ph type="title"/>
          </p:nvPr>
        </p:nvSpPr>
        <p:spPr>
          <a:xfrm>
            <a:off x="276225" y="171450"/>
            <a:ext cx="8591550" cy="800100"/>
          </a:xfrm>
        </p:spPr>
        <p:txBody>
          <a:bodyPr>
            <a:normAutofit fontScale="90000"/>
          </a:bodyPr>
          <a:lstStyle/>
          <a:p>
            <a:pPr algn="ctr">
              <a:defRPr/>
            </a:pPr>
            <a:r>
              <a:rPr lang="en-US" sz="4000" dirty="0">
                <a:solidFill>
                  <a:srgbClr val="FF33CC"/>
                </a:solidFill>
                <a:latin typeface="+mn-lt"/>
                <a:ea typeface="ＭＳ Ｐゴシック" charset="0"/>
                <a:cs typeface="Times New Roman" pitchFamily="18" charset="0"/>
              </a:rPr>
              <a:t>Properties of ideal </a:t>
            </a:r>
            <a:r>
              <a:rPr lang="en-US" sz="4000" dirty="0" err="1">
                <a:solidFill>
                  <a:srgbClr val="FF33CC"/>
                </a:solidFill>
                <a:latin typeface="+mn-lt"/>
                <a:ea typeface="ＭＳ Ｐゴシック" charset="0"/>
                <a:cs typeface="Times New Roman" pitchFamily="18" charset="0"/>
              </a:rPr>
              <a:t>irrigant</a:t>
            </a:r>
            <a:r>
              <a:rPr lang="en-US" sz="4000" dirty="0">
                <a:solidFill>
                  <a:srgbClr val="FF33CC"/>
                </a:solidFill>
                <a:latin typeface="+mn-lt"/>
                <a:ea typeface="ＭＳ Ｐゴシック" charset="0"/>
                <a:cs typeface="Times New Roman" pitchFamily="18" charset="0"/>
              </a:rPr>
              <a:t> solution </a:t>
            </a:r>
            <a:r>
              <a:rPr lang="en-US" sz="4800" dirty="0">
                <a:latin typeface="Times New Roman" pitchFamily="18" charset="0"/>
                <a:ea typeface="ＭＳ Ｐゴシック" charset="0"/>
                <a:cs typeface="Times New Roman" pitchFamily="18" charset="0"/>
              </a:rPr>
              <a:t/>
            </a:r>
            <a:br>
              <a:rPr lang="en-US" sz="4800" dirty="0">
                <a:latin typeface="Times New Roman" pitchFamily="18" charset="0"/>
                <a:ea typeface="ＭＳ Ｐゴシック" charset="0"/>
                <a:cs typeface="Times New Roman" pitchFamily="18" charset="0"/>
              </a:rPr>
            </a:br>
            <a:endParaRPr lang="en-US" dirty="0">
              <a:latin typeface="Candara" charset="0"/>
              <a:ea typeface="ＭＳ Ｐゴシック" charset="0"/>
            </a:endParaRPr>
          </a:p>
        </p:txBody>
      </p:sp>
    </p:spTree>
    <p:extLst>
      <p:ext uri="{BB962C8B-B14F-4D97-AF65-F5344CB8AC3E}">
        <p14:creationId xmlns:p14="http://schemas.microsoft.com/office/powerpoint/2010/main" val="1574791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 calcmode="lin" valueType="num">
                                      <p:cBhvr additive="base">
                                        <p:cTn id="37" dur="500" fill="hold"/>
                                        <p:tgtEl>
                                          <p:spTgt spid="194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4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459">
                                            <p:txEl>
                                              <p:pRg st="6" end="6"/>
                                            </p:txEl>
                                          </p:spTgt>
                                        </p:tgtEl>
                                        <p:attrNameLst>
                                          <p:attrName>style.visibility</p:attrName>
                                        </p:attrNameLst>
                                      </p:cBhvr>
                                      <p:to>
                                        <p:strVal val="visible"/>
                                      </p:to>
                                    </p:set>
                                    <p:anim calcmode="lin" valueType="num">
                                      <p:cBhvr additive="base">
                                        <p:cTn id="43" dur="500" fill="hold"/>
                                        <p:tgtEl>
                                          <p:spTgt spid="1945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945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76227" y="171462"/>
            <a:ext cx="2835275" cy="973931"/>
          </a:xfrm>
        </p:spPr>
        <p:txBody>
          <a:bodyPr/>
          <a:lstStyle/>
          <a:p>
            <a:pPr eaLnBrk="1" hangingPunct="1"/>
            <a:endParaRPr lang="en-US" smtClean="0">
              <a:latin typeface="Candara" pitchFamily="34" charset="0"/>
              <a:cs typeface="Tunga" pitchFamily="34" charset="0"/>
            </a:endParaRPr>
          </a:p>
        </p:txBody>
      </p:sp>
      <p:sp>
        <p:nvSpPr>
          <p:cNvPr id="3" name="Content Placeholder 2"/>
          <p:cNvSpPr>
            <a:spLocks noGrp="1"/>
          </p:cNvSpPr>
          <p:nvPr>
            <p:ph sz="quarter" idx="4294967295"/>
          </p:nvPr>
        </p:nvSpPr>
        <p:spPr>
          <a:xfrm>
            <a:off x="3779855" y="681038"/>
            <a:ext cx="5064125" cy="4277916"/>
          </a:xfrm>
          <a:prstGeom prst="rect">
            <a:avLst/>
          </a:prstGeom>
        </p:spPr>
        <p:txBody>
          <a:bodyPr/>
          <a:lstStyle/>
          <a:p>
            <a:pPr marL="0" indent="0" algn="ctr" eaLnBrk="1" fontAlgn="auto" hangingPunct="1">
              <a:spcAft>
                <a:spcPts val="0"/>
              </a:spcAft>
              <a:buFont typeface="Arial" pitchFamily="34" charset="0"/>
              <a:buNone/>
              <a:defRPr/>
            </a:pPr>
            <a:r>
              <a:rPr lang="en-US" sz="6000" dirty="0">
                <a:solidFill>
                  <a:srgbClr val="FF33CC"/>
                </a:solidFill>
                <a:latin typeface="+mn-lt"/>
                <a:ea typeface="ＭＳ Ｐゴシック" charset="0"/>
              </a:rPr>
              <a:t>COMMONLY  USED IRRIGATING SOLUTIONS</a:t>
            </a:r>
            <a:endParaRPr lang="en-US" sz="6000" dirty="0">
              <a:latin typeface="+mn-lt"/>
              <a:ea typeface="+mn-ea"/>
            </a:endParaRPr>
          </a:p>
        </p:txBody>
      </p:sp>
      <p:sp>
        <p:nvSpPr>
          <p:cNvPr id="4" name="Text Placeholder 3"/>
          <p:cNvSpPr>
            <a:spLocks noGrp="1"/>
          </p:cNvSpPr>
          <p:nvPr>
            <p:ph type="body" sz="half" idx="2"/>
          </p:nvPr>
        </p:nvSpPr>
        <p:spPr>
          <a:xfrm>
            <a:off x="276227" y="1154907"/>
            <a:ext cx="2835275" cy="3531394"/>
          </a:xfrm>
        </p:spPr>
        <p:txBody>
          <a:bodyPr/>
          <a:lstStyle/>
          <a:p>
            <a:pPr eaLnBrk="1" fontAlgn="auto" hangingPunct="1">
              <a:spcAft>
                <a:spcPts val="0"/>
              </a:spcAft>
              <a:defRPr/>
            </a:pPr>
            <a:endParaRPr/>
          </a:p>
        </p:txBody>
      </p:sp>
      <p:pic>
        <p:nvPicPr>
          <p:cNvPr id="10245" name="Picture 5" descr="0711_Deutsch_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89385"/>
            <a:ext cx="2646362"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585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13" descr="water-wallpape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573"/>
            <a:ext cx="3168650" cy="20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6225" y="171450"/>
            <a:ext cx="8591550" cy="800100"/>
          </a:xfrm>
        </p:spPr>
        <p:txBody>
          <a:bodyPr>
            <a:noAutofit/>
          </a:bodyPr>
          <a:lstStyle/>
          <a:p>
            <a:pPr>
              <a:defRPr/>
            </a:pPr>
            <a:r>
              <a:rPr lang="en-US" dirty="0" err="1" smtClean="0">
                <a:solidFill>
                  <a:srgbClr val="FF33CC"/>
                </a:solidFill>
                <a:latin typeface="+mn-lt"/>
                <a:ea typeface="ＭＳ Ｐゴシック" charset="0"/>
              </a:rPr>
              <a:t>I.Chemically</a:t>
            </a:r>
            <a:r>
              <a:rPr lang="en-US" dirty="0" smtClean="0">
                <a:solidFill>
                  <a:srgbClr val="FF33CC"/>
                </a:solidFill>
                <a:latin typeface="+mn-lt"/>
                <a:ea typeface="ＭＳ Ｐゴシック" charset="0"/>
              </a:rPr>
              <a:t> non active solution:</a:t>
            </a:r>
            <a:br>
              <a:rPr lang="en-US" dirty="0" smtClean="0">
                <a:solidFill>
                  <a:srgbClr val="FF33CC"/>
                </a:solidFill>
                <a:latin typeface="+mn-lt"/>
                <a:ea typeface="ＭＳ Ｐゴシック" charset="0"/>
              </a:rPr>
            </a:br>
            <a:endParaRPr lang="en-US" dirty="0">
              <a:solidFill>
                <a:srgbClr val="FF33CC"/>
              </a:solidFill>
              <a:latin typeface="+mn-lt"/>
              <a:ea typeface="ＭＳ Ｐゴシック" charset="0"/>
            </a:endParaRPr>
          </a:p>
        </p:txBody>
      </p:sp>
      <p:sp>
        <p:nvSpPr>
          <p:cNvPr id="3" name="Content Placeholder 2"/>
          <p:cNvSpPr>
            <a:spLocks noGrp="1"/>
          </p:cNvSpPr>
          <p:nvPr>
            <p:ph sz="quarter" idx="4294967295"/>
          </p:nvPr>
        </p:nvSpPr>
        <p:spPr>
          <a:xfrm>
            <a:off x="179392" y="951310"/>
            <a:ext cx="2928937" cy="517922"/>
          </a:xfrm>
          <a:prstGeom prst="rect">
            <a:avLst/>
          </a:prstGeom>
        </p:spPr>
        <p:txBody>
          <a:bodyPr>
            <a:normAutofit fontScale="92500" lnSpcReduction="10000"/>
          </a:bodyPr>
          <a:lstStyle/>
          <a:p>
            <a:pPr marL="340614" indent="-342900" eaLnBrk="1" fontAlgn="auto" hangingPunct="1">
              <a:spcAft>
                <a:spcPts val="0"/>
              </a:spcAft>
              <a:buClr>
                <a:srgbClr val="FF33CC"/>
              </a:buClr>
              <a:buFont typeface="Wingdings" charset="2"/>
              <a:buChar char="§"/>
              <a:defRPr/>
            </a:pPr>
            <a:r>
              <a:rPr lang="en-US" dirty="0" smtClean="0">
                <a:latin typeface="+mn-lt"/>
                <a:ea typeface="ＭＳ Ｐゴシック" charset="0"/>
              </a:rPr>
              <a:t>Water.</a:t>
            </a:r>
            <a:endParaRPr lang="en-US" dirty="0">
              <a:latin typeface="+mn-lt"/>
              <a:ea typeface="ＭＳ Ｐゴシック" charset="0"/>
            </a:endParaRPr>
          </a:p>
          <a:p>
            <a:pPr>
              <a:buFont typeface="Arial" charset="0"/>
              <a:buChar char="•"/>
              <a:defRPr/>
            </a:pPr>
            <a:endParaRPr lang="en-US" dirty="0">
              <a:latin typeface="+mn-lt"/>
              <a:ea typeface="ＭＳ Ｐゴシック" charset="0"/>
            </a:endParaRPr>
          </a:p>
        </p:txBody>
      </p:sp>
      <p:pic>
        <p:nvPicPr>
          <p:cNvPr id="21508" name="Picture 15" descr="s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8" y="1545601"/>
            <a:ext cx="3190875" cy="179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7" descr="pg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93" y="2787253"/>
            <a:ext cx="3527425" cy="179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9388" y="1600369"/>
            <a:ext cx="3097212" cy="430887"/>
          </a:xfrm>
          <a:prstGeom prst="rect">
            <a:avLst/>
          </a:prstGeom>
          <a:noFill/>
        </p:spPr>
        <p:txBody>
          <a:bodyPr>
            <a:spAutoFit/>
          </a:bodyPr>
          <a:lstStyle/>
          <a:p>
            <a:pPr marL="285750" indent="-285750" algn="l" fontAlgn="auto">
              <a:spcAft>
                <a:spcPts val="0"/>
              </a:spcAft>
              <a:buClr>
                <a:srgbClr val="FF33CC"/>
              </a:buClr>
              <a:buFont typeface="Wingdings" charset="2"/>
              <a:buChar char="§"/>
              <a:defRPr/>
            </a:pPr>
            <a:r>
              <a:rPr lang="en-US" sz="2200" dirty="0">
                <a:latin typeface="+mn-lt"/>
                <a:ea typeface="ＭＳ Ｐゴシック" charset="0"/>
                <a:cs typeface="ＭＳ Ｐゴシック" charset="0"/>
              </a:rPr>
              <a:t>Saline</a:t>
            </a:r>
            <a:r>
              <a:rPr lang="en-US" sz="2200" dirty="0">
                <a:latin typeface="Garamond" charset="0"/>
                <a:ea typeface="ＭＳ Ｐゴシック" charset="0"/>
                <a:cs typeface="ＭＳ Ｐゴシック" charset="0"/>
              </a:rPr>
              <a:t>.</a:t>
            </a:r>
          </a:p>
        </p:txBody>
      </p:sp>
      <p:sp>
        <p:nvSpPr>
          <p:cNvPr id="9" name="TextBox 8"/>
          <p:cNvSpPr txBox="1"/>
          <p:nvPr/>
        </p:nvSpPr>
        <p:spPr>
          <a:xfrm>
            <a:off x="179388" y="2356416"/>
            <a:ext cx="3097212" cy="430887"/>
          </a:xfrm>
          <a:prstGeom prst="rect">
            <a:avLst/>
          </a:prstGeom>
          <a:noFill/>
        </p:spPr>
        <p:txBody>
          <a:bodyPr>
            <a:spAutoFit/>
          </a:bodyPr>
          <a:lstStyle/>
          <a:p>
            <a:pPr marL="285750" indent="-285750" algn="l" fontAlgn="auto">
              <a:spcAft>
                <a:spcPts val="0"/>
              </a:spcAft>
              <a:buClr>
                <a:srgbClr val="FF33CC"/>
              </a:buClr>
              <a:buFont typeface="Wingdings" charset="2"/>
              <a:buChar char="§"/>
              <a:defRPr/>
            </a:pPr>
            <a:r>
              <a:rPr lang="en-US" sz="2200" dirty="0">
                <a:latin typeface="+mn-lt"/>
                <a:ea typeface="ＭＳ Ｐゴシック" charset="0"/>
                <a:cs typeface="ＭＳ Ｐゴシック" charset="0"/>
              </a:rPr>
              <a:t>Anesthesia.</a:t>
            </a:r>
            <a:endParaRPr lang="en-US" sz="2200" dirty="0">
              <a:latin typeface="Garamond" charset="0"/>
              <a:ea typeface="ＭＳ Ｐゴシック" charset="0"/>
              <a:cs typeface="ＭＳ Ｐゴシック" charset="0"/>
            </a:endParaRPr>
          </a:p>
        </p:txBody>
      </p:sp>
    </p:spTree>
    <p:extLst>
      <p:ext uri="{BB962C8B-B14F-4D97-AF65-F5344CB8AC3E}">
        <p14:creationId xmlns:p14="http://schemas.microsoft.com/office/powerpoint/2010/main" val="680535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1507"/>
                                        </p:tgtEl>
                                        <p:attrNameLst>
                                          <p:attrName>style.visibility</p:attrName>
                                        </p:attrNameLst>
                                      </p:cBhvr>
                                      <p:to>
                                        <p:strVal val="visible"/>
                                      </p:to>
                                    </p:set>
                                    <p:anim calcmode="lin" valueType="num">
                                      <p:cBhvr additive="base">
                                        <p:cTn id="15" dur="500" fill="hold"/>
                                        <p:tgtEl>
                                          <p:spTgt spid="21507"/>
                                        </p:tgtEl>
                                        <p:attrNameLst>
                                          <p:attrName>ppt_x</p:attrName>
                                        </p:attrNameLst>
                                      </p:cBhvr>
                                      <p:tavLst>
                                        <p:tav tm="0">
                                          <p:val>
                                            <p:strVal val="1+#ppt_w/2"/>
                                          </p:val>
                                        </p:tav>
                                        <p:tav tm="100000">
                                          <p:val>
                                            <p:strVal val="#ppt_x"/>
                                          </p:val>
                                        </p:tav>
                                      </p:tavLst>
                                    </p:anim>
                                    <p:anim calcmode="lin" valueType="num">
                                      <p:cBhvr additive="base">
                                        <p:cTn id="16" dur="500" fill="hold"/>
                                        <p:tgtEl>
                                          <p:spTgt spid="21507"/>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1508"/>
                                        </p:tgtEl>
                                        <p:attrNameLst>
                                          <p:attrName>style.visibility</p:attrName>
                                        </p:attrNameLst>
                                      </p:cBhvr>
                                      <p:to>
                                        <p:strVal val="visible"/>
                                      </p:to>
                                    </p:set>
                                    <p:anim calcmode="lin" valueType="num">
                                      <p:cBhvr additive="base">
                                        <p:cTn id="25" dur="500" fill="hold"/>
                                        <p:tgtEl>
                                          <p:spTgt spid="21508"/>
                                        </p:tgtEl>
                                        <p:attrNameLst>
                                          <p:attrName>ppt_x</p:attrName>
                                        </p:attrNameLst>
                                      </p:cBhvr>
                                      <p:tavLst>
                                        <p:tav tm="0">
                                          <p:val>
                                            <p:strVal val="1+#ppt_w/2"/>
                                          </p:val>
                                        </p:tav>
                                        <p:tav tm="100000">
                                          <p:val>
                                            <p:strVal val="#ppt_x"/>
                                          </p:val>
                                        </p:tav>
                                      </p:tavLst>
                                    </p:anim>
                                    <p:anim calcmode="lin" valueType="num">
                                      <p:cBhvr additive="base">
                                        <p:cTn id="26"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1509"/>
                                        </p:tgtEl>
                                        <p:attrNameLst>
                                          <p:attrName>style.visibility</p:attrName>
                                        </p:attrNameLst>
                                      </p:cBhvr>
                                      <p:to>
                                        <p:strVal val="visible"/>
                                      </p:to>
                                    </p:set>
                                    <p:anim calcmode="lin" valueType="num">
                                      <p:cBhvr additive="base">
                                        <p:cTn id="35" dur="500" fill="hold"/>
                                        <p:tgtEl>
                                          <p:spTgt spid="21509"/>
                                        </p:tgtEl>
                                        <p:attrNameLst>
                                          <p:attrName>ppt_x</p:attrName>
                                        </p:attrNameLst>
                                      </p:cBhvr>
                                      <p:tavLst>
                                        <p:tav tm="0">
                                          <p:val>
                                            <p:strVal val="1+#ppt_w/2"/>
                                          </p:val>
                                        </p:tav>
                                        <p:tav tm="100000">
                                          <p:val>
                                            <p:strVal val="#ppt_x"/>
                                          </p:val>
                                        </p:tav>
                                      </p:tavLst>
                                    </p:anim>
                                    <p:anim calcmode="lin" valueType="num">
                                      <p:cBhvr additive="base">
                                        <p:cTn id="36" dur="500" fill="hold"/>
                                        <p:tgtEl>
                                          <p:spTgt spid="215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76225" y="171450"/>
            <a:ext cx="8591550" cy="800100"/>
          </a:xfrm>
        </p:spPr>
        <p:txBody>
          <a:bodyPr/>
          <a:lstStyle/>
          <a:p>
            <a:pPr eaLnBrk="1" hangingPunct="1"/>
            <a:r>
              <a:rPr lang="en-US" smtClean="0">
                <a:solidFill>
                  <a:srgbClr val="FF33CC"/>
                </a:solidFill>
                <a:latin typeface="Candara" pitchFamily="34" charset="0"/>
                <a:cs typeface="Tunga" pitchFamily="34" charset="0"/>
              </a:rPr>
              <a:t>I.Chemically non active solution:</a:t>
            </a:r>
            <a:endParaRPr lang="en-US" smtClean="0">
              <a:latin typeface="Candara" pitchFamily="34" charset="0"/>
              <a:cs typeface="Tunga" pitchFamily="34" charset="0"/>
            </a:endParaRPr>
          </a:p>
        </p:txBody>
      </p:sp>
      <p:sp>
        <p:nvSpPr>
          <p:cNvPr id="3" name="Content Placeholder 2"/>
          <p:cNvSpPr>
            <a:spLocks noGrp="1"/>
          </p:cNvSpPr>
          <p:nvPr>
            <p:ph sz="quarter" idx="4294967295"/>
          </p:nvPr>
        </p:nvSpPr>
        <p:spPr>
          <a:xfrm>
            <a:off x="274650" y="973932"/>
            <a:ext cx="8594725" cy="3702844"/>
          </a:xfrm>
          <a:prstGeom prst="rect">
            <a:avLst/>
          </a:prstGeom>
        </p:spPr>
        <p:txBody>
          <a:bodyPr/>
          <a:lstStyle/>
          <a:p>
            <a:pPr marL="513652" lvl="1" indent="-342900" algn="just" eaLnBrk="1" fontAlgn="auto" hangingPunct="1">
              <a:lnSpc>
                <a:spcPct val="145000"/>
              </a:lnSpc>
              <a:spcBef>
                <a:spcPct val="50000"/>
              </a:spcBef>
              <a:spcAft>
                <a:spcPts val="0"/>
              </a:spcAft>
              <a:buClr>
                <a:srgbClr val="FF33CC"/>
              </a:buClr>
              <a:buSzPct val="85000"/>
              <a:buFont typeface="Wingdings" charset="2"/>
              <a:buChar char="§"/>
              <a:defRPr/>
            </a:pPr>
            <a:r>
              <a:rPr lang="en-US" sz="2400" dirty="0">
                <a:latin typeface="+mn-lt"/>
                <a:ea typeface="+mn-ea"/>
                <a:cs typeface="Times New Roman" pitchFamily="18" charset="0"/>
              </a:rPr>
              <a:t>Anti microbial </a:t>
            </a:r>
            <a:r>
              <a:rPr lang="en-US" sz="2400" dirty="0" smtClean="0">
                <a:latin typeface="+mn-lt"/>
                <a:ea typeface="+mn-ea"/>
                <a:cs typeface="Times New Roman" pitchFamily="18" charset="0"/>
              </a:rPr>
              <a:t>properties   </a:t>
            </a:r>
            <a:endParaRPr lang="en-US" sz="2400" dirty="0">
              <a:latin typeface="+mn-lt"/>
              <a:ea typeface="+mn-ea"/>
              <a:cs typeface="Times New Roman" pitchFamily="18" charset="0"/>
            </a:endParaRPr>
          </a:p>
          <a:p>
            <a:pPr marL="513652" lvl="1" indent="-342900" eaLnBrk="1" fontAlgn="auto" hangingPunct="1">
              <a:spcBef>
                <a:spcPct val="50000"/>
              </a:spcBef>
              <a:spcAft>
                <a:spcPts val="0"/>
              </a:spcAft>
              <a:buClr>
                <a:srgbClr val="FF33CC"/>
              </a:buClr>
              <a:buSzPct val="80000"/>
              <a:buFont typeface="Wingdings" charset="2"/>
              <a:buChar char="§"/>
              <a:defRPr/>
            </a:pPr>
            <a:r>
              <a:rPr lang="en-US" sz="2400" dirty="0">
                <a:latin typeface="+mn-lt"/>
                <a:ea typeface="+mn-ea"/>
                <a:cs typeface="Times New Roman" pitchFamily="18" charset="0"/>
              </a:rPr>
              <a:t>Tissue</a:t>
            </a:r>
            <a:r>
              <a:rPr lang="en-US" sz="2400" b="1" dirty="0">
                <a:latin typeface="+mn-lt"/>
                <a:ea typeface="+mn-ea"/>
                <a:cs typeface="Times New Roman" pitchFamily="18" charset="0"/>
              </a:rPr>
              <a:t> </a:t>
            </a:r>
            <a:r>
              <a:rPr lang="en-US" sz="2400" dirty="0">
                <a:latin typeface="+mn-lt"/>
                <a:ea typeface="+mn-ea"/>
                <a:cs typeface="Times New Roman" pitchFamily="18" charset="0"/>
              </a:rPr>
              <a:t>solvent.</a:t>
            </a:r>
          </a:p>
          <a:p>
            <a:pPr lvl="1" indent="-173736" eaLnBrk="1" fontAlgn="auto" hangingPunct="1">
              <a:spcBef>
                <a:spcPct val="50000"/>
              </a:spcBef>
              <a:spcAft>
                <a:spcPts val="0"/>
              </a:spcAft>
              <a:buClr>
                <a:srgbClr val="FF33CC"/>
              </a:buClr>
              <a:buSzPct val="80000"/>
              <a:buFont typeface="Wingdings" charset="2"/>
              <a:buChar char="ü"/>
              <a:defRPr/>
            </a:pPr>
            <a:r>
              <a:rPr lang="en-US" sz="2400" dirty="0" smtClean="0">
                <a:latin typeface="+mn-lt"/>
                <a:ea typeface="+mn-ea"/>
                <a:cs typeface="Times New Roman" pitchFamily="18" charset="0"/>
              </a:rPr>
              <a:t>    Flush </a:t>
            </a:r>
            <a:r>
              <a:rPr lang="en-US" sz="2400" dirty="0">
                <a:latin typeface="+mn-lt"/>
                <a:ea typeface="+mn-ea"/>
                <a:cs typeface="Times New Roman" pitchFamily="18" charset="0"/>
              </a:rPr>
              <a:t>debris.</a:t>
            </a:r>
          </a:p>
          <a:p>
            <a:pPr lvl="1" indent="-173736" eaLnBrk="1" fontAlgn="auto" hangingPunct="1">
              <a:spcBef>
                <a:spcPct val="50000"/>
              </a:spcBef>
              <a:spcAft>
                <a:spcPts val="0"/>
              </a:spcAft>
              <a:buClr>
                <a:srgbClr val="FF33CC"/>
              </a:buClr>
              <a:buSzPct val="80000"/>
              <a:buFont typeface="Wingdings" charset="2"/>
              <a:buChar char="ü"/>
              <a:defRPr/>
            </a:pPr>
            <a:r>
              <a:rPr lang="en-US" sz="2400" dirty="0" smtClean="0">
                <a:latin typeface="+mn-lt"/>
                <a:ea typeface="+mn-ea"/>
                <a:cs typeface="Times New Roman" pitchFamily="18" charset="0"/>
              </a:rPr>
              <a:t>    Lubricant</a:t>
            </a:r>
            <a:r>
              <a:rPr lang="en-US" sz="2400" dirty="0">
                <a:latin typeface="+mn-lt"/>
                <a:ea typeface="+mn-ea"/>
                <a:cs typeface="Times New Roman" pitchFamily="18" charset="0"/>
              </a:rPr>
              <a:t>.</a:t>
            </a:r>
          </a:p>
          <a:p>
            <a:pPr marL="513652" lvl="1" indent="-342900" eaLnBrk="1" fontAlgn="auto" hangingPunct="1">
              <a:spcBef>
                <a:spcPct val="50000"/>
              </a:spcBef>
              <a:spcAft>
                <a:spcPts val="0"/>
              </a:spcAft>
              <a:buClr>
                <a:srgbClr val="FF33CC"/>
              </a:buClr>
              <a:buSzPct val="80000"/>
              <a:buFont typeface="Wingdings" charset="2"/>
              <a:buChar char="§"/>
              <a:defRPr/>
            </a:pPr>
            <a:r>
              <a:rPr lang="en-US" sz="2400" dirty="0">
                <a:latin typeface="+mn-lt"/>
                <a:ea typeface="+mn-ea"/>
                <a:cs typeface="Times New Roman" pitchFamily="18" charset="0"/>
              </a:rPr>
              <a:t>Eliminate the smear layer.</a:t>
            </a:r>
          </a:p>
          <a:p>
            <a:pPr lvl="1" indent="-173736" eaLnBrk="1" fontAlgn="auto" hangingPunct="1">
              <a:spcBef>
                <a:spcPct val="50000"/>
              </a:spcBef>
              <a:spcAft>
                <a:spcPts val="0"/>
              </a:spcAft>
              <a:buClr>
                <a:srgbClr val="FF33CC"/>
              </a:buClr>
              <a:buSzPct val="80000"/>
              <a:buFont typeface="Wingdings" charset="2"/>
              <a:buChar char="ü"/>
              <a:defRPr/>
            </a:pPr>
            <a:r>
              <a:rPr lang="en-US" sz="2400" dirty="0" smtClean="0">
                <a:latin typeface="+mn-lt"/>
                <a:ea typeface="+mn-ea"/>
                <a:cs typeface="Times New Roman" pitchFamily="18" charset="0"/>
              </a:rPr>
              <a:t>    Low toxicity </a:t>
            </a:r>
            <a:r>
              <a:rPr lang="en-US" sz="2400" dirty="0">
                <a:latin typeface="+mn-lt"/>
                <a:ea typeface="+mn-ea"/>
                <a:cs typeface="Times New Roman" pitchFamily="18" charset="0"/>
              </a:rPr>
              <a:t>level </a:t>
            </a:r>
          </a:p>
          <a:p>
            <a:pPr marL="0" indent="0" eaLnBrk="1" fontAlgn="auto" hangingPunct="1">
              <a:spcAft>
                <a:spcPts val="0"/>
              </a:spcAft>
              <a:buFont typeface="Arial" pitchFamily="34" charset="0"/>
              <a:buNone/>
              <a:defRPr/>
            </a:pPr>
            <a:endParaRPr lang="en-US" dirty="0">
              <a:latin typeface="+mn-lt"/>
              <a:ea typeface="+mn-ea"/>
            </a:endParaRPr>
          </a:p>
        </p:txBody>
      </p:sp>
      <p:sp>
        <p:nvSpPr>
          <p:cNvPr id="4" name="Multiply 3"/>
          <p:cNvSpPr>
            <a:spLocks/>
          </p:cNvSpPr>
          <p:nvPr/>
        </p:nvSpPr>
        <p:spPr bwMode="auto">
          <a:xfrm>
            <a:off x="4211977" y="1168004"/>
            <a:ext cx="358775" cy="253603"/>
          </a:xfrm>
          <a:custGeom>
            <a:avLst/>
            <a:gdLst>
              <a:gd name="T0" fmla="*/ 58895 w 358775"/>
              <a:gd name="T1" fmla="*/ 110150 h 338137"/>
              <a:gd name="T2" fmla="*/ 113442 w 358775"/>
              <a:gd name="T3" fmla="*/ 52274 h 338137"/>
              <a:gd name="T4" fmla="*/ 179388 w 358775"/>
              <a:gd name="T5" fmla="*/ 114426 h 338137"/>
              <a:gd name="T6" fmla="*/ 245333 w 358775"/>
              <a:gd name="T7" fmla="*/ 52274 h 338137"/>
              <a:gd name="T8" fmla="*/ 299880 w 358775"/>
              <a:gd name="T9" fmla="*/ 110150 h 338137"/>
              <a:gd name="T10" fmla="*/ 237365 w 358775"/>
              <a:gd name="T11" fmla="*/ 169069 h 338137"/>
              <a:gd name="T12" fmla="*/ 299880 w 358775"/>
              <a:gd name="T13" fmla="*/ 227987 h 338137"/>
              <a:gd name="T14" fmla="*/ 245333 w 358775"/>
              <a:gd name="T15" fmla="*/ 285863 h 338137"/>
              <a:gd name="T16" fmla="*/ 179388 w 358775"/>
              <a:gd name="T17" fmla="*/ 223711 h 338137"/>
              <a:gd name="T18" fmla="*/ 113442 w 358775"/>
              <a:gd name="T19" fmla="*/ 285863 h 338137"/>
              <a:gd name="T20" fmla="*/ 58895 w 358775"/>
              <a:gd name="T21" fmla="*/ 227987 h 338137"/>
              <a:gd name="T22" fmla="*/ 121410 w 358775"/>
              <a:gd name="T23" fmla="*/ 169069 h 338137"/>
              <a:gd name="T24" fmla="*/ 58895 w 358775"/>
              <a:gd name="T25" fmla="*/ 110150 h 338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8775" h="338137">
                <a:moveTo>
                  <a:pt x="58895" y="110150"/>
                </a:moveTo>
                <a:lnTo>
                  <a:pt x="113442" y="52274"/>
                </a:lnTo>
                <a:lnTo>
                  <a:pt x="179388" y="114426"/>
                </a:lnTo>
                <a:lnTo>
                  <a:pt x="245333" y="52274"/>
                </a:lnTo>
                <a:lnTo>
                  <a:pt x="299880" y="110150"/>
                </a:lnTo>
                <a:lnTo>
                  <a:pt x="237365" y="169069"/>
                </a:lnTo>
                <a:lnTo>
                  <a:pt x="299880" y="227987"/>
                </a:lnTo>
                <a:lnTo>
                  <a:pt x="245333" y="285863"/>
                </a:lnTo>
                <a:lnTo>
                  <a:pt x="179388" y="223711"/>
                </a:lnTo>
                <a:lnTo>
                  <a:pt x="113442" y="285863"/>
                </a:lnTo>
                <a:lnTo>
                  <a:pt x="58895" y="227987"/>
                </a:lnTo>
                <a:lnTo>
                  <a:pt x="121410" y="169069"/>
                </a:lnTo>
                <a:lnTo>
                  <a:pt x="58895" y="110150"/>
                </a:lnTo>
                <a:close/>
              </a:path>
            </a:pathLst>
          </a:custGeom>
          <a:solidFill>
            <a:srgbClr val="FF33CC"/>
          </a:solidFill>
          <a:ln w="9525" cap="flat" cmpd="sng">
            <a:solidFill>
              <a:srgbClr val="FF33CC"/>
            </a:solidFill>
            <a:prstDash val="solid"/>
            <a:round/>
            <a:headEnd/>
            <a:tailEnd/>
          </a:ln>
          <a:effectLst>
            <a:outerShdw blurRad="50800" dist="38100" dir="2700000" algn="br" rotWithShape="0">
              <a:srgbClr val="000000">
                <a:alpha val="39999"/>
              </a:srgbClr>
            </a:outerShdw>
          </a:effectLst>
        </p:spPr>
        <p:txBody>
          <a:bodyPr anchor="ctr"/>
          <a:lstStyle/>
          <a:p>
            <a:pPr>
              <a:defRPr/>
            </a:pPr>
            <a:endParaRPr lang="en-US"/>
          </a:p>
        </p:txBody>
      </p:sp>
      <p:sp>
        <p:nvSpPr>
          <p:cNvPr id="7" name="Multiply 6"/>
          <p:cNvSpPr>
            <a:spLocks/>
          </p:cNvSpPr>
          <p:nvPr/>
        </p:nvSpPr>
        <p:spPr bwMode="auto">
          <a:xfrm>
            <a:off x="2987824" y="1799037"/>
            <a:ext cx="358775" cy="253604"/>
          </a:xfrm>
          <a:custGeom>
            <a:avLst/>
            <a:gdLst>
              <a:gd name="T0" fmla="*/ 58895 w 358775"/>
              <a:gd name="T1" fmla="*/ 110150 h 338138"/>
              <a:gd name="T2" fmla="*/ 113442 w 358775"/>
              <a:gd name="T3" fmla="*/ 52274 h 338138"/>
              <a:gd name="T4" fmla="*/ 179388 w 358775"/>
              <a:gd name="T5" fmla="*/ 114426 h 338138"/>
              <a:gd name="T6" fmla="*/ 245333 w 358775"/>
              <a:gd name="T7" fmla="*/ 52274 h 338138"/>
              <a:gd name="T8" fmla="*/ 299880 w 358775"/>
              <a:gd name="T9" fmla="*/ 110150 h 338138"/>
              <a:gd name="T10" fmla="*/ 237365 w 358775"/>
              <a:gd name="T11" fmla="*/ 169069 h 338138"/>
              <a:gd name="T12" fmla="*/ 299880 w 358775"/>
              <a:gd name="T13" fmla="*/ 227988 h 338138"/>
              <a:gd name="T14" fmla="*/ 245333 w 358775"/>
              <a:gd name="T15" fmla="*/ 285864 h 338138"/>
              <a:gd name="T16" fmla="*/ 179388 w 358775"/>
              <a:gd name="T17" fmla="*/ 223712 h 338138"/>
              <a:gd name="T18" fmla="*/ 113442 w 358775"/>
              <a:gd name="T19" fmla="*/ 285864 h 338138"/>
              <a:gd name="T20" fmla="*/ 58895 w 358775"/>
              <a:gd name="T21" fmla="*/ 227988 h 338138"/>
              <a:gd name="T22" fmla="*/ 121410 w 358775"/>
              <a:gd name="T23" fmla="*/ 169069 h 338138"/>
              <a:gd name="T24" fmla="*/ 58895 w 358775"/>
              <a:gd name="T25" fmla="*/ 110150 h 3381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8775" h="338138">
                <a:moveTo>
                  <a:pt x="58895" y="110150"/>
                </a:moveTo>
                <a:lnTo>
                  <a:pt x="113442" y="52274"/>
                </a:lnTo>
                <a:lnTo>
                  <a:pt x="179388" y="114426"/>
                </a:lnTo>
                <a:lnTo>
                  <a:pt x="245333" y="52274"/>
                </a:lnTo>
                <a:lnTo>
                  <a:pt x="299880" y="110150"/>
                </a:lnTo>
                <a:lnTo>
                  <a:pt x="237365" y="169069"/>
                </a:lnTo>
                <a:lnTo>
                  <a:pt x="299880" y="227988"/>
                </a:lnTo>
                <a:lnTo>
                  <a:pt x="245333" y="285864"/>
                </a:lnTo>
                <a:lnTo>
                  <a:pt x="179388" y="223712"/>
                </a:lnTo>
                <a:lnTo>
                  <a:pt x="113442" y="285864"/>
                </a:lnTo>
                <a:lnTo>
                  <a:pt x="58895" y="227988"/>
                </a:lnTo>
                <a:lnTo>
                  <a:pt x="121410" y="169069"/>
                </a:lnTo>
                <a:lnTo>
                  <a:pt x="58895" y="110150"/>
                </a:lnTo>
                <a:close/>
              </a:path>
            </a:pathLst>
          </a:custGeom>
          <a:solidFill>
            <a:srgbClr val="FF33CC"/>
          </a:solidFill>
          <a:ln w="9525" cap="flat" cmpd="sng">
            <a:solidFill>
              <a:srgbClr val="FF33CC"/>
            </a:solidFill>
            <a:prstDash val="solid"/>
            <a:round/>
            <a:headEnd/>
            <a:tailEnd/>
          </a:ln>
          <a:effectLst>
            <a:outerShdw blurRad="50800" dist="38100" dir="2700000" algn="br" rotWithShape="0">
              <a:srgbClr val="000000">
                <a:alpha val="39999"/>
              </a:srgbClr>
            </a:outerShdw>
          </a:effectLst>
        </p:spPr>
        <p:txBody>
          <a:bodyPr anchor="ctr"/>
          <a:lstStyle/>
          <a:p>
            <a:pPr>
              <a:defRPr/>
            </a:pPr>
            <a:endParaRPr lang="en-US"/>
          </a:p>
        </p:txBody>
      </p:sp>
      <p:sp>
        <p:nvSpPr>
          <p:cNvPr id="8" name="Multiply 7"/>
          <p:cNvSpPr>
            <a:spLocks/>
          </p:cNvSpPr>
          <p:nvPr/>
        </p:nvSpPr>
        <p:spPr bwMode="auto">
          <a:xfrm>
            <a:off x="4350180" y="3435845"/>
            <a:ext cx="358775" cy="253603"/>
          </a:xfrm>
          <a:custGeom>
            <a:avLst/>
            <a:gdLst>
              <a:gd name="T0" fmla="*/ 58895 w 358775"/>
              <a:gd name="T1" fmla="*/ 110150 h 338137"/>
              <a:gd name="T2" fmla="*/ 113442 w 358775"/>
              <a:gd name="T3" fmla="*/ 52274 h 338137"/>
              <a:gd name="T4" fmla="*/ 179388 w 358775"/>
              <a:gd name="T5" fmla="*/ 114426 h 338137"/>
              <a:gd name="T6" fmla="*/ 245333 w 358775"/>
              <a:gd name="T7" fmla="*/ 52274 h 338137"/>
              <a:gd name="T8" fmla="*/ 299880 w 358775"/>
              <a:gd name="T9" fmla="*/ 110150 h 338137"/>
              <a:gd name="T10" fmla="*/ 237365 w 358775"/>
              <a:gd name="T11" fmla="*/ 169069 h 338137"/>
              <a:gd name="T12" fmla="*/ 299880 w 358775"/>
              <a:gd name="T13" fmla="*/ 227987 h 338137"/>
              <a:gd name="T14" fmla="*/ 245333 w 358775"/>
              <a:gd name="T15" fmla="*/ 285863 h 338137"/>
              <a:gd name="T16" fmla="*/ 179388 w 358775"/>
              <a:gd name="T17" fmla="*/ 223711 h 338137"/>
              <a:gd name="T18" fmla="*/ 113442 w 358775"/>
              <a:gd name="T19" fmla="*/ 285863 h 338137"/>
              <a:gd name="T20" fmla="*/ 58895 w 358775"/>
              <a:gd name="T21" fmla="*/ 227987 h 338137"/>
              <a:gd name="T22" fmla="*/ 121410 w 358775"/>
              <a:gd name="T23" fmla="*/ 169069 h 338137"/>
              <a:gd name="T24" fmla="*/ 58895 w 358775"/>
              <a:gd name="T25" fmla="*/ 110150 h 338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8775" h="338137">
                <a:moveTo>
                  <a:pt x="58895" y="110150"/>
                </a:moveTo>
                <a:lnTo>
                  <a:pt x="113442" y="52274"/>
                </a:lnTo>
                <a:lnTo>
                  <a:pt x="179388" y="114426"/>
                </a:lnTo>
                <a:lnTo>
                  <a:pt x="245333" y="52274"/>
                </a:lnTo>
                <a:lnTo>
                  <a:pt x="299880" y="110150"/>
                </a:lnTo>
                <a:lnTo>
                  <a:pt x="237365" y="169069"/>
                </a:lnTo>
                <a:lnTo>
                  <a:pt x="299880" y="227987"/>
                </a:lnTo>
                <a:lnTo>
                  <a:pt x="245333" y="285863"/>
                </a:lnTo>
                <a:lnTo>
                  <a:pt x="179388" y="223711"/>
                </a:lnTo>
                <a:lnTo>
                  <a:pt x="113442" y="285863"/>
                </a:lnTo>
                <a:lnTo>
                  <a:pt x="58895" y="227987"/>
                </a:lnTo>
                <a:lnTo>
                  <a:pt x="121410" y="169069"/>
                </a:lnTo>
                <a:lnTo>
                  <a:pt x="58895" y="110150"/>
                </a:lnTo>
                <a:close/>
              </a:path>
            </a:pathLst>
          </a:custGeom>
          <a:solidFill>
            <a:srgbClr val="FF33CC"/>
          </a:solidFill>
          <a:ln w="9525" cap="flat" cmpd="sng">
            <a:solidFill>
              <a:srgbClr val="FF33CC"/>
            </a:solidFill>
            <a:prstDash val="solid"/>
            <a:round/>
            <a:headEnd/>
            <a:tailEnd/>
          </a:ln>
          <a:effectLst>
            <a:outerShdw blurRad="50800" dist="38100" dir="2700000" algn="br" rotWithShape="0">
              <a:srgbClr val="000000">
                <a:alpha val="39999"/>
              </a:srgbClr>
            </a:outerShdw>
          </a:effectLst>
        </p:spPr>
        <p:txBody>
          <a:bodyPr anchor="ctr"/>
          <a:lstStyle/>
          <a:p>
            <a:pPr>
              <a:defRPr/>
            </a:pPr>
            <a:endParaRPr lang="en-US"/>
          </a:p>
        </p:txBody>
      </p:sp>
    </p:spTree>
    <p:extLst>
      <p:ext uri="{BB962C8B-B14F-4D97-AF65-F5344CB8AC3E}">
        <p14:creationId xmlns:p14="http://schemas.microsoft.com/office/powerpoint/2010/main" val="771130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76225" y="171450"/>
            <a:ext cx="8591550" cy="800100"/>
          </a:xfrm>
        </p:spPr>
        <p:txBody>
          <a:bodyPr>
            <a:noAutofit/>
          </a:bodyPr>
          <a:lstStyle/>
          <a:p>
            <a:pPr eaLnBrk="1" hangingPunct="1">
              <a:defRPr/>
            </a:pPr>
            <a:r>
              <a:rPr lang="en-US" dirty="0" err="1" smtClean="0">
                <a:solidFill>
                  <a:srgbClr val="FF33CC"/>
                </a:solidFill>
                <a:latin typeface="+mn-lt"/>
                <a:ea typeface="ＭＳ Ｐゴシック" charset="0"/>
              </a:rPr>
              <a:t>II.Chemically</a:t>
            </a:r>
            <a:r>
              <a:rPr lang="en-US" dirty="0" smtClean="0">
                <a:solidFill>
                  <a:srgbClr val="FF33CC"/>
                </a:solidFill>
                <a:latin typeface="+mn-lt"/>
                <a:ea typeface="ＭＳ Ｐゴシック" charset="0"/>
              </a:rPr>
              <a:t> </a:t>
            </a:r>
            <a:r>
              <a:rPr lang="en-US" dirty="0">
                <a:solidFill>
                  <a:srgbClr val="FF33CC"/>
                </a:solidFill>
                <a:latin typeface="+mn-lt"/>
                <a:ea typeface="ＭＳ Ｐゴシック" charset="0"/>
              </a:rPr>
              <a:t>active materials :</a:t>
            </a:r>
            <a:br>
              <a:rPr lang="en-US" dirty="0">
                <a:solidFill>
                  <a:srgbClr val="FF33CC"/>
                </a:solidFill>
                <a:latin typeface="+mn-lt"/>
                <a:ea typeface="ＭＳ Ｐゴシック" charset="0"/>
              </a:rPr>
            </a:br>
            <a:endParaRPr lang="en-US" dirty="0">
              <a:solidFill>
                <a:srgbClr val="FF33CC"/>
              </a:solidFill>
              <a:latin typeface="+mn-lt"/>
              <a:ea typeface="ＭＳ Ｐゴシック" charset="0"/>
            </a:endParaRPr>
          </a:p>
        </p:txBody>
      </p:sp>
      <p:sp>
        <p:nvSpPr>
          <p:cNvPr id="3" name="Content Placeholder 2"/>
          <p:cNvSpPr>
            <a:spLocks noGrp="1"/>
          </p:cNvSpPr>
          <p:nvPr>
            <p:ph sz="quarter" idx="4294967295"/>
          </p:nvPr>
        </p:nvSpPr>
        <p:spPr>
          <a:xfrm>
            <a:off x="274650" y="973932"/>
            <a:ext cx="8594725" cy="3702844"/>
          </a:xfrm>
          <a:prstGeom prst="rect">
            <a:avLst/>
          </a:prstGeom>
        </p:spPr>
        <p:txBody>
          <a:bodyPr>
            <a:normAutofit lnSpcReduction="10000"/>
          </a:bodyPr>
          <a:lstStyle/>
          <a:p>
            <a:pPr indent="-173736" eaLnBrk="1" fontAlgn="auto" hangingPunct="1">
              <a:spcAft>
                <a:spcPts val="0"/>
              </a:spcAft>
              <a:defRPr/>
            </a:pPr>
            <a:r>
              <a:rPr lang="en-US" sz="2800" dirty="0" smtClean="0">
                <a:latin typeface="+mn-lt"/>
                <a:ea typeface="ＭＳ Ｐゴシック" charset="0"/>
              </a:rPr>
              <a:t>Alkalis </a:t>
            </a:r>
            <a:r>
              <a:rPr lang="en-US" sz="2800" dirty="0">
                <a:latin typeface="+mn-lt"/>
                <a:ea typeface="ＭＳ Ｐゴシック" charset="0"/>
              </a:rPr>
              <a:t>: sodium hypochlorite </a:t>
            </a:r>
            <a:endParaRPr lang="en-US" sz="2800" dirty="0" smtClean="0">
              <a:latin typeface="+mn-lt"/>
              <a:ea typeface="ＭＳ Ｐゴシック" charset="0"/>
            </a:endParaRPr>
          </a:p>
          <a:p>
            <a:pPr indent="-173736" eaLnBrk="1" fontAlgn="auto" hangingPunct="1">
              <a:spcAft>
                <a:spcPts val="0"/>
              </a:spcAft>
              <a:defRPr/>
            </a:pPr>
            <a:endParaRPr lang="en-US" sz="2800" dirty="0">
              <a:latin typeface="+mn-lt"/>
              <a:ea typeface="ＭＳ Ｐゴシック" charset="0"/>
            </a:endParaRPr>
          </a:p>
          <a:p>
            <a:pPr indent="-173736" eaLnBrk="1" fontAlgn="auto" hangingPunct="1">
              <a:spcAft>
                <a:spcPts val="0"/>
              </a:spcAft>
              <a:defRPr/>
            </a:pPr>
            <a:r>
              <a:rPr lang="en-US" sz="2800" dirty="0">
                <a:latin typeface="+mn-lt"/>
                <a:ea typeface="ＭＳ Ｐゴシック" charset="0"/>
              </a:rPr>
              <a:t>Antibacterial agents : </a:t>
            </a:r>
            <a:r>
              <a:rPr lang="en-US" sz="2800" dirty="0" err="1">
                <a:latin typeface="+mn-lt"/>
                <a:ea typeface="ＭＳ Ｐゴシック" charset="0"/>
              </a:rPr>
              <a:t>chlorhexidin</a:t>
            </a:r>
            <a:r>
              <a:rPr lang="en-US" sz="2800" dirty="0">
                <a:latin typeface="+mn-lt"/>
                <a:ea typeface="ＭＳ Ｐゴシック" charset="0"/>
              </a:rPr>
              <a:t> </a:t>
            </a:r>
            <a:endParaRPr lang="en-US" sz="2800" dirty="0" smtClean="0">
              <a:latin typeface="+mn-lt"/>
              <a:ea typeface="ＭＳ Ｐゴシック" charset="0"/>
            </a:endParaRPr>
          </a:p>
          <a:p>
            <a:pPr indent="-173736" eaLnBrk="1" fontAlgn="auto" hangingPunct="1">
              <a:spcAft>
                <a:spcPts val="0"/>
              </a:spcAft>
              <a:defRPr/>
            </a:pPr>
            <a:endParaRPr lang="en-US" sz="2800" dirty="0">
              <a:latin typeface="+mn-lt"/>
              <a:ea typeface="ＭＳ Ｐゴシック" charset="0"/>
            </a:endParaRPr>
          </a:p>
          <a:p>
            <a:pPr indent="-173736" eaLnBrk="1" fontAlgn="auto" hangingPunct="1">
              <a:spcAft>
                <a:spcPts val="0"/>
              </a:spcAft>
              <a:defRPr/>
            </a:pPr>
            <a:r>
              <a:rPr lang="en-US" sz="2800" dirty="0">
                <a:latin typeface="+mn-lt"/>
                <a:ea typeface="ＭＳ Ｐゴシック" charset="0"/>
              </a:rPr>
              <a:t>Oxidizing agents: hydrogen </a:t>
            </a:r>
            <a:r>
              <a:rPr lang="en-US" sz="2800" dirty="0" err="1" smtClean="0">
                <a:latin typeface="+mn-lt"/>
                <a:ea typeface="ＭＳ Ｐゴシック" charset="0"/>
              </a:rPr>
              <a:t>prioxide</a:t>
            </a:r>
            <a:endParaRPr lang="en-US" sz="2800" dirty="0" smtClean="0">
              <a:latin typeface="+mn-lt"/>
              <a:ea typeface="ＭＳ Ｐゴシック" charset="0"/>
            </a:endParaRPr>
          </a:p>
          <a:p>
            <a:pPr indent="-173736" eaLnBrk="1" fontAlgn="auto" hangingPunct="1">
              <a:spcAft>
                <a:spcPts val="0"/>
              </a:spcAft>
              <a:defRPr/>
            </a:pPr>
            <a:endParaRPr lang="en-US" sz="2800" dirty="0">
              <a:latin typeface="+mn-lt"/>
              <a:ea typeface="ＭＳ Ｐゴシック" charset="0"/>
            </a:endParaRPr>
          </a:p>
          <a:p>
            <a:pPr indent="-173736" eaLnBrk="1" fontAlgn="auto" hangingPunct="1">
              <a:spcAft>
                <a:spcPts val="0"/>
              </a:spcAft>
              <a:defRPr/>
            </a:pPr>
            <a:r>
              <a:rPr lang="en-US" sz="2800" dirty="0">
                <a:latin typeface="+mn-lt"/>
                <a:ea typeface="ＭＳ Ｐゴシック" charset="0"/>
              </a:rPr>
              <a:t>Chelating agents: EDTA ( ethylene </a:t>
            </a:r>
            <a:r>
              <a:rPr lang="en-US" sz="2800" dirty="0" err="1">
                <a:latin typeface="+mn-lt"/>
                <a:ea typeface="ＭＳ Ｐゴシック" charset="0"/>
              </a:rPr>
              <a:t>diamine</a:t>
            </a:r>
            <a:r>
              <a:rPr lang="en-US" sz="2800" dirty="0">
                <a:latin typeface="+mn-lt"/>
                <a:ea typeface="ＭＳ Ｐゴシック" charset="0"/>
              </a:rPr>
              <a:t> tetra acetic acid)</a:t>
            </a:r>
          </a:p>
          <a:p>
            <a:pPr marL="169164" indent="0" eaLnBrk="1" fontAlgn="auto" hangingPunct="1">
              <a:spcAft>
                <a:spcPts val="0"/>
              </a:spcAft>
              <a:buNone/>
              <a:defRPr/>
            </a:pPr>
            <a:endParaRPr lang="en-US" dirty="0">
              <a:latin typeface="+mn-lt"/>
              <a:ea typeface="ＭＳ Ｐゴシック" charset="0"/>
            </a:endParaRPr>
          </a:p>
          <a:p>
            <a:pPr indent="-173736" eaLnBrk="1" fontAlgn="auto" hangingPunct="1">
              <a:spcAft>
                <a:spcPts val="0"/>
              </a:spcAft>
              <a:defRPr/>
            </a:pPr>
            <a:endParaRPr lang="en-US" dirty="0" smtClean="0">
              <a:latin typeface="+mn-lt"/>
              <a:ea typeface="+mn-ea"/>
            </a:endParaRPr>
          </a:p>
        </p:txBody>
      </p:sp>
    </p:spTree>
    <p:extLst>
      <p:ext uri="{BB962C8B-B14F-4D97-AF65-F5344CB8AC3E}">
        <p14:creationId xmlns:p14="http://schemas.microsoft.com/office/powerpoint/2010/main" val="1878078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6225" y="171450"/>
            <a:ext cx="8591550" cy="800100"/>
          </a:xfrm>
        </p:spPr>
        <p:txBody>
          <a:bodyPr/>
          <a:lstStyle/>
          <a:p>
            <a:r>
              <a:rPr lang="en-US" smtClean="0">
                <a:solidFill>
                  <a:srgbClr val="FF33CC"/>
                </a:solidFill>
                <a:latin typeface="Candara" pitchFamily="34" charset="0"/>
                <a:cs typeface="Tunga" pitchFamily="34" charset="0"/>
              </a:rPr>
              <a:t>Sodium hypochlorite (NaOcl)</a:t>
            </a:r>
            <a:endParaRPr lang="en-US" smtClean="0">
              <a:latin typeface="Candara" pitchFamily="34" charset="0"/>
              <a:cs typeface="Tunga" pitchFamily="34" charset="0"/>
            </a:endParaRPr>
          </a:p>
        </p:txBody>
      </p:sp>
      <p:pic>
        <p:nvPicPr>
          <p:cNvPr id="6" name="Picture 16" descr="clorox"/>
          <p:cNvPicPr>
            <a:picLocks noChangeAspect="1" noChangeArrowheads="1"/>
          </p:cNvPicPr>
          <p:nvPr/>
        </p:nvPicPr>
        <p:blipFill rotWithShape="1">
          <a:blip r:embed="rId3">
            <a:extLst>
              <a:ext uri="{28A0092B-C50C-407E-A947-70E740481C1C}">
                <a14:useLocalDpi xmlns:a14="http://schemas.microsoft.com/office/drawing/2010/main" val="0"/>
              </a:ext>
            </a:extLst>
          </a:blip>
          <a:srcRect r="48379"/>
          <a:stretch/>
        </p:blipFill>
        <p:spPr bwMode="auto">
          <a:xfrm>
            <a:off x="6706222" y="1437253"/>
            <a:ext cx="2015818" cy="230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0825" y="951311"/>
            <a:ext cx="5473700" cy="3416320"/>
          </a:xfrm>
          <a:prstGeom prst="rect">
            <a:avLst/>
          </a:prstGeom>
          <a:noFill/>
        </p:spPr>
        <p:txBody>
          <a:bodyPr>
            <a:spAutoFit/>
          </a:bodyPr>
          <a:lstStyle/>
          <a:p>
            <a:pPr marL="340614" indent="-342900" algn="just" fontAlgn="auto">
              <a:lnSpc>
                <a:spcPct val="150000"/>
              </a:lnSpc>
              <a:spcAft>
                <a:spcPts val="0"/>
              </a:spcAft>
              <a:buClr>
                <a:srgbClr val="FF33CC"/>
              </a:buClr>
              <a:buFont typeface="Wingdings" charset="2"/>
              <a:buChar char="§"/>
              <a:defRPr/>
            </a:pPr>
            <a:r>
              <a:rPr lang="en-US" sz="2400" dirty="0">
                <a:latin typeface="+mn-lt"/>
                <a:ea typeface="ＭＳ Ｐゴシック" charset="0"/>
                <a:cs typeface="ＭＳ Ｐゴシック" charset="0"/>
              </a:rPr>
              <a:t>Clear ,pale green-yellow liquid with strong odor of chlorine .</a:t>
            </a:r>
          </a:p>
          <a:p>
            <a:pPr marL="340614" indent="-342900" algn="just" fontAlgn="auto">
              <a:lnSpc>
                <a:spcPct val="150000"/>
              </a:lnSpc>
              <a:spcAft>
                <a:spcPts val="0"/>
              </a:spcAft>
              <a:buClr>
                <a:srgbClr val="FF33CC"/>
              </a:buClr>
              <a:buFont typeface="Wingdings" charset="2"/>
              <a:buChar char="§"/>
              <a:defRPr/>
            </a:pPr>
            <a:r>
              <a:rPr lang="en-US" sz="2400" dirty="0">
                <a:latin typeface="+mn-lt"/>
                <a:ea typeface="ＭＳ Ｐゴシック" charset="0"/>
                <a:cs typeface="ＭＳ Ｐゴシック" charset="0"/>
              </a:rPr>
              <a:t>It is a potent antimicrobial agent, killing most bacteria instantly on direct contact. It also effectively dissolves necrotic and vital pulp tissue.</a:t>
            </a:r>
          </a:p>
        </p:txBody>
      </p:sp>
      <p:sp>
        <p:nvSpPr>
          <p:cNvPr id="9" name="TextBox 8"/>
          <p:cNvSpPr txBox="1"/>
          <p:nvPr/>
        </p:nvSpPr>
        <p:spPr>
          <a:xfrm>
            <a:off x="107842" y="4155926"/>
            <a:ext cx="8350171" cy="1292662"/>
          </a:xfrm>
          <a:prstGeom prst="rect">
            <a:avLst/>
          </a:prstGeom>
          <a:noFill/>
        </p:spPr>
        <p:txBody>
          <a:bodyPr wrap="none">
            <a:spAutoFit/>
          </a:bodyPr>
          <a:lstStyle/>
          <a:p>
            <a:pPr marL="340614" indent="-342900" algn="l" fontAlgn="auto">
              <a:lnSpc>
                <a:spcPct val="150000"/>
              </a:lnSpc>
              <a:spcAft>
                <a:spcPts val="0"/>
              </a:spcAft>
              <a:buClr>
                <a:srgbClr val="FF33CC"/>
              </a:buClr>
              <a:buFont typeface="Wingdings" charset="2"/>
              <a:buChar char="§"/>
              <a:defRPr/>
            </a:pPr>
            <a:r>
              <a:rPr lang="en-US" sz="2400" dirty="0">
                <a:latin typeface="+mn-lt"/>
                <a:ea typeface="ＭＳ Ｐゴシック" charset="0"/>
                <a:cs typeface="ＭＳ Ｐゴシック" charset="0"/>
              </a:rPr>
              <a:t>The most advocated </a:t>
            </a:r>
            <a:r>
              <a:rPr lang="en-US" sz="2400" dirty="0" err="1">
                <a:latin typeface="+mn-lt"/>
                <a:ea typeface="ＭＳ Ｐゴシック" charset="0"/>
                <a:cs typeface="ＭＳ Ｐゴシック" charset="0"/>
              </a:rPr>
              <a:t>irrigant,inexpensive</a:t>
            </a:r>
            <a:r>
              <a:rPr lang="en-US" sz="2400" dirty="0">
                <a:latin typeface="+mn-lt"/>
                <a:ea typeface="ＭＳ Ｐゴシック" charset="0"/>
                <a:cs typeface="ＭＳ Ｐゴシック" charset="0"/>
              </a:rPr>
              <a:t> and  readily available.</a:t>
            </a:r>
            <a:endParaRPr lang="en-US" sz="2400" i="1" dirty="0">
              <a:solidFill>
                <a:srgbClr val="FF33CC"/>
              </a:solidFill>
              <a:latin typeface="+mn-lt"/>
              <a:ea typeface="ＭＳ Ｐゴシック" charset="0"/>
              <a:cs typeface="ＭＳ Ｐゴシック" charset="0"/>
            </a:endParaRPr>
          </a:p>
          <a:p>
            <a:pPr marL="342900" indent="-342900" algn="l">
              <a:buClr>
                <a:srgbClr val="FF33CC"/>
              </a:buClr>
              <a:buFont typeface="Wingdings" charset="2"/>
              <a:buChar char="§"/>
              <a:defRPr/>
            </a:pPr>
            <a:endParaRPr lang="en-US" sz="2400" dirty="0">
              <a:latin typeface="+mn-lt"/>
              <a:ea typeface="ＭＳ Ｐゴシック" charset="0"/>
              <a:cs typeface="ＭＳ Ｐゴシック" charset="0"/>
            </a:endParaRPr>
          </a:p>
          <a:p>
            <a:pPr>
              <a:defRPr/>
            </a:pPr>
            <a:endParaRPr lang="en-US" dirty="0">
              <a:latin typeface="Garamond" charset="0"/>
              <a:ea typeface="ＭＳ Ｐゴシック" charset="0"/>
              <a:cs typeface="ＭＳ Ｐゴシック" charset="0"/>
            </a:endParaRPr>
          </a:p>
        </p:txBody>
      </p:sp>
    </p:spTree>
    <p:extLst>
      <p:ext uri="{BB962C8B-B14F-4D97-AF65-F5344CB8AC3E}">
        <p14:creationId xmlns:p14="http://schemas.microsoft.com/office/powerpoint/2010/main" val="2474831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3"/>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1+#ppt_w/2"/>
                                          </p:val>
                                        </p:tav>
                                        <p:tav tm="100000">
                                          <p:val>
                                            <p:strVal val="#ppt_x"/>
                                          </p:val>
                                        </p:tav>
                                      </p:tavLst>
                                    </p:anim>
                                    <p:anim calcmode="lin" valueType="num">
                                      <p:cBhvr additive="base">
                                        <p:cTn id="1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76225" y="171450"/>
            <a:ext cx="8591550" cy="800100"/>
          </a:xfrm>
        </p:spPr>
        <p:txBody>
          <a:bodyPr/>
          <a:lstStyle/>
          <a:p>
            <a:r>
              <a:rPr lang="en-US" smtClean="0">
                <a:solidFill>
                  <a:srgbClr val="FF33CC"/>
                </a:solidFill>
                <a:latin typeface="Candara" pitchFamily="34" charset="0"/>
                <a:cs typeface="Tunga" pitchFamily="34" charset="0"/>
              </a:rPr>
              <a:t>Sodium hypochlorite (NaOcl)</a:t>
            </a:r>
            <a:endParaRPr lang="en-US" smtClean="0">
              <a:latin typeface="Candara" pitchFamily="34" charset="0"/>
              <a:cs typeface="Tunga" pitchFamily="34" charset="0"/>
            </a:endParaRPr>
          </a:p>
        </p:txBody>
      </p:sp>
      <p:sp>
        <p:nvSpPr>
          <p:cNvPr id="3" name="Content Placeholder 2"/>
          <p:cNvSpPr>
            <a:spLocks noGrp="1"/>
          </p:cNvSpPr>
          <p:nvPr>
            <p:ph sz="quarter" idx="4294967295"/>
          </p:nvPr>
        </p:nvSpPr>
        <p:spPr>
          <a:xfrm>
            <a:off x="179393" y="1168004"/>
            <a:ext cx="5521325" cy="3056334"/>
          </a:xfrm>
          <a:prstGeom prst="rect">
            <a:avLst/>
          </a:prstGeom>
        </p:spPr>
        <p:txBody>
          <a:bodyPr>
            <a:normAutofit fontScale="92500" lnSpcReduction="20000"/>
          </a:bodyPr>
          <a:lstStyle/>
          <a:p>
            <a:pPr lvl="1" indent="-173736" algn="just" eaLnBrk="1" fontAlgn="auto" hangingPunct="1">
              <a:lnSpc>
                <a:spcPct val="145000"/>
              </a:lnSpc>
              <a:spcBef>
                <a:spcPct val="50000"/>
              </a:spcBef>
              <a:spcAft>
                <a:spcPts val="0"/>
              </a:spcAft>
              <a:buClr>
                <a:srgbClr val="FF33CC"/>
              </a:buClr>
              <a:buSzPct val="85000"/>
              <a:buFont typeface="Wingdings" charset="2"/>
              <a:buChar char="ü"/>
              <a:defRPr/>
            </a:pPr>
            <a:r>
              <a:rPr lang="en-US" sz="2400" dirty="0">
                <a:latin typeface="+mn-lt"/>
                <a:ea typeface="ＭＳ Ｐゴシック" charset="0"/>
                <a:cs typeface="Times New Roman" pitchFamily="18" charset="0"/>
              </a:rPr>
              <a:t>Anti microbial properties  </a:t>
            </a:r>
          </a:p>
          <a:p>
            <a:pPr lvl="1" indent="-173736" eaLnBrk="1" fontAlgn="auto" hangingPunct="1">
              <a:spcBef>
                <a:spcPct val="50000"/>
              </a:spcBef>
              <a:spcAft>
                <a:spcPts val="0"/>
              </a:spcAft>
              <a:buClr>
                <a:srgbClr val="FF33CC"/>
              </a:buClr>
              <a:buSzPct val="80000"/>
              <a:buFont typeface="Wingdings" charset="2"/>
              <a:buChar char="ü"/>
              <a:defRPr/>
            </a:pPr>
            <a:r>
              <a:rPr lang="en-US" sz="2400" dirty="0">
                <a:latin typeface="+mn-lt"/>
                <a:ea typeface="ＭＳ Ｐゴシック" charset="0"/>
                <a:cs typeface="Times New Roman" pitchFamily="18" charset="0"/>
              </a:rPr>
              <a:t>Tissue</a:t>
            </a:r>
            <a:r>
              <a:rPr lang="en-US" sz="2400" b="1" dirty="0">
                <a:latin typeface="+mn-lt"/>
                <a:ea typeface="ＭＳ Ｐゴシック" charset="0"/>
                <a:cs typeface="Times New Roman" pitchFamily="18" charset="0"/>
              </a:rPr>
              <a:t> </a:t>
            </a:r>
            <a:r>
              <a:rPr lang="en-US" sz="2400" dirty="0">
                <a:latin typeface="+mn-lt"/>
                <a:ea typeface="ＭＳ Ｐゴシック" charset="0"/>
                <a:cs typeface="Times New Roman" pitchFamily="18" charset="0"/>
              </a:rPr>
              <a:t>solvent</a:t>
            </a:r>
            <a:r>
              <a:rPr lang="en-US" sz="2400" dirty="0" smtClean="0">
                <a:latin typeface="+mn-lt"/>
                <a:ea typeface="ＭＳ Ｐゴシック" charset="0"/>
                <a:cs typeface="Times New Roman" pitchFamily="18" charset="0"/>
              </a:rPr>
              <a:t>.</a:t>
            </a:r>
            <a:br>
              <a:rPr lang="en-US" sz="2400" dirty="0" smtClean="0">
                <a:latin typeface="+mn-lt"/>
                <a:ea typeface="ＭＳ Ｐゴシック" charset="0"/>
                <a:cs typeface="Times New Roman" pitchFamily="18" charset="0"/>
              </a:rPr>
            </a:br>
            <a:r>
              <a:rPr lang="en-US" sz="2400" dirty="0" smtClean="0">
                <a:latin typeface="+mn-lt"/>
                <a:ea typeface="ＭＳ Ｐゴシック" charset="0"/>
                <a:cs typeface="Times New Roman" pitchFamily="18" charset="0"/>
              </a:rPr>
              <a:t> </a:t>
            </a:r>
            <a:r>
              <a:rPr lang="en-US" sz="2400" dirty="0">
                <a:latin typeface="+mn-lt"/>
                <a:ea typeface="ＭＳ Ｐゴシック" charset="0"/>
                <a:cs typeface="Times New Roman" pitchFamily="18" charset="0"/>
              </a:rPr>
              <a:t>( dissolve vital and non vital tissue)</a:t>
            </a:r>
          </a:p>
          <a:p>
            <a:pPr lvl="1" indent="-173736" eaLnBrk="1" fontAlgn="auto" hangingPunct="1">
              <a:spcBef>
                <a:spcPct val="50000"/>
              </a:spcBef>
              <a:spcAft>
                <a:spcPts val="0"/>
              </a:spcAft>
              <a:buClr>
                <a:srgbClr val="FF33CC"/>
              </a:buClr>
              <a:buSzPct val="80000"/>
              <a:buFont typeface="Wingdings" charset="2"/>
              <a:buChar char="ü"/>
              <a:defRPr/>
            </a:pPr>
            <a:r>
              <a:rPr lang="en-US" sz="2400" dirty="0">
                <a:latin typeface="+mn-lt"/>
                <a:ea typeface="ＭＳ Ｐゴシック" charset="0"/>
                <a:cs typeface="Times New Roman" pitchFamily="18" charset="0"/>
              </a:rPr>
              <a:t>Flush debris.</a:t>
            </a:r>
          </a:p>
          <a:p>
            <a:pPr lvl="1" indent="-173736" eaLnBrk="1" fontAlgn="auto" hangingPunct="1">
              <a:spcBef>
                <a:spcPct val="50000"/>
              </a:spcBef>
              <a:spcAft>
                <a:spcPts val="0"/>
              </a:spcAft>
              <a:buClr>
                <a:srgbClr val="FF33CC"/>
              </a:buClr>
              <a:buSzPct val="80000"/>
              <a:buFont typeface="Wingdings" charset="2"/>
              <a:buChar char="ü"/>
              <a:defRPr/>
            </a:pPr>
            <a:r>
              <a:rPr lang="en-US" sz="2400" dirty="0">
                <a:latin typeface="+mn-lt"/>
                <a:ea typeface="ＭＳ Ｐゴシック" charset="0"/>
                <a:cs typeface="Times New Roman" pitchFamily="18" charset="0"/>
              </a:rPr>
              <a:t>Lubricant.</a:t>
            </a:r>
          </a:p>
          <a:p>
            <a:pPr marL="513652" lvl="1" indent="-342900" eaLnBrk="1" fontAlgn="auto" hangingPunct="1">
              <a:spcBef>
                <a:spcPct val="50000"/>
              </a:spcBef>
              <a:spcAft>
                <a:spcPts val="0"/>
              </a:spcAft>
              <a:buClr>
                <a:srgbClr val="FF33CC"/>
              </a:buClr>
              <a:buSzPct val="80000"/>
              <a:buFont typeface="Wingdings" charset="2"/>
              <a:buChar char="§"/>
              <a:defRPr/>
            </a:pPr>
            <a:r>
              <a:rPr lang="en-US" sz="2400" dirty="0">
                <a:latin typeface="+mn-lt"/>
                <a:ea typeface="ＭＳ Ｐゴシック" charset="0"/>
                <a:cs typeface="Times New Roman" pitchFamily="18" charset="0"/>
              </a:rPr>
              <a:t>Eliminate the smear layer. </a:t>
            </a:r>
          </a:p>
          <a:p>
            <a:pPr marL="513652" lvl="1" indent="-342900" eaLnBrk="1" fontAlgn="auto" hangingPunct="1">
              <a:spcBef>
                <a:spcPct val="50000"/>
              </a:spcBef>
              <a:spcAft>
                <a:spcPts val="0"/>
              </a:spcAft>
              <a:buClr>
                <a:srgbClr val="FF33CC"/>
              </a:buClr>
              <a:buSzPct val="80000"/>
              <a:buFont typeface="Wingdings" charset="2"/>
              <a:buChar char="§"/>
              <a:defRPr/>
            </a:pPr>
            <a:r>
              <a:rPr lang="en-US" sz="2400" dirty="0">
                <a:latin typeface="+mn-lt"/>
                <a:ea typeface="ＭＳ Ｐゴシック" charset="0"/>
                <a:cs typeface="Times New Roman" pitchFamily="18" charset="0"/>
              </a:rPr>
              <a:t>Low toxicity level.</a:t>
            </a:r>
          </a:p>
          <a:p>
            <a:pPr>
              <a:buFont typeface="Arial" charset="0"/>
              <a:buChar char="•"/>
              <a:defRPr/>
            </a:pPr>
            <a:endParaRPr lang="en-US" dirty="0">
              <a:latin typeface="+mn-lt"/>
              <a:ea typeface="ＭＳ Ｐゴシック" charset="0"/>
            </a:endParaRPr>
          </a:p>
        </p:txBody>
      </p:sp>
      <p:sp>
        <p:nvSpPr>
          <p:cNvPr id="4" name="Multiply 3"/>
          <p:cNvSpPr>
            <a:spLocks/>
          </p:cNvSpPr>
          <p:nvPr/>
        </p:nvSpPr>
        <p:spPr bwMode="auto">
          <a:xfrm>
            <a:off x="3210865" y="3778618"/>
            <a:ext cx="360363" cy="253603"/>
          </a:xfrm>
          <a:custGeom>
            <a:avLst/>
            <a:gdLst>
              <a:gd name="T0" fmla="*/ 59341 w 360363"/>
              <a:gd name="T1" fmla="*/ 110210 h 338137"/>
              <a:gd name="T2" fmla="*/ 113760 w 360363"/>
              <a:gd name="T3" fmla="*/ 52214 h 338137"/>
              <a:gd name="T4" fmla="*/ 180182 w 360363"/>
              <a:gd name="T5" fmla="*/ 114539 h 338137"/>
              <a:gd name="T6" fmla="*/ 246603 w 360363"/>
              <a:gd name="T7" fmla="*/ 52214 h 338137"/>
              <a:gd name="T8" fmla="*/ 301022 w 360363"/>
              <a:gd name="T9" fmla="*/ 110210 h 338137"/>
              <a:gd name="T10" fmla="*/ 238295 w 360363"/>
              <a:gd name="T11" fmla="*/ 169069 h 338137"/>
              <a:gd name="T12" fmla="*/ 301022 w 360363"/>
              <a:gd name="T13" fmla="*/ 227927 h 338137"/>
              <a:gd name="T14" fmla="*/ 246603 w 360363"/>
              <a:gd name="T15" fmla="*/ 285923 h 338137"/>
              <a:gd name="T16" fmla="*/ 180182 w 360363"/>
              <a:gd name="T17" fmla="*/ 223598 h 338137"/>
              <a:gd name="T18" fmla="*/ 113760 w 360363"/>
              <a:gd name="T19" fmla="*/ 285923 h 338137"/>
              <a:gd name="T20" fmla="*/ 59341 w 360363"/>
              <a:gd name="T21" fmla="*/ 227927 h 338137"/>
              <a:gd name="T22" fmla="*/ 122068 w 360363"/>
              <a:gd name="T23" fmla="*/ 169069 h 338137"/>
              <a:gd name="T24" fmla="*/ 59341 w 360363"/>
              <a:gd name="T25" fmla="*/ 110210 h 338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0363" h="338137">
                <a:moveTo>
                  <a:pt x="59341" y="110210"/>
                </a:moveTo>
                <a:lnTo>
                  <a:pt x="113760" y="52214"/>
                </a:lnTo>
                <a:lnTo>
                  <a:pt x="180182" y="114539"/>
                </a:lnTo>
                <a:lnTo>
                  <a:pt x="246603" y="52214"/>
                </a:lnTo>
                <a:lnTo>
                  <a:pt x="301022" y="110210"/>
                </a:lnTo>
                <a:lnTo>
                  <a:pt x="238295" y="169069"/>
                </a:lnTo>
                <a:lnTo>
                  <a:pt x="301022" y="227927"/>
                </a:lnTo>
                <a:lnTo>
                  <a:pt x="246603" y="285923"/>
                </a:lnTo>
                <a:lnTo>
                  <a:pt x="180182" y="223598"/>
                </a:lnTo>
                <a:lnTo>
                  <a:pt x="113760" y="285923"/>
                </a:lnTo>
                <a:lnTo>
                  <a:pt x="59341" y="227927"/>
                </a:lnTo>
                <a:lnTo>
                  <a:pt x="122068" y="169069"/>
                </a:lnTo>
                <a:lnTo>
                  <a:pt x="59341" y="110210"/>
                </a:lnTo>
                <a:close/>
              </a:path>
            </a:pathLst>
          </a:custGeom>
          <a:solidFill>
            <a:srgbClr val="FF33CC"/>
          </a:solidFill>
          <a:ln w="9525" cap="flat" cmpd="sng">
            <a:solidFill>
              <a:schemeClr val="accent1"/>
            </a:solidFill>
            <a:prstDash val="solid"/>
            <a:round/>
            <a:headEnd/>
            <a:tailEnd/>
          </a:ln>
          <a:effectLst>
            <a:outerShdw blurRad="50800" dist="38100" dir="2700000" algn="br" rotWithShape="0">
              <a:srgbClr val="000000">
                <a:alpha val="39999"/>
              </a:srgbClr>
            </a:outerShdw>
          </a:effectLst>
        </p:spPr>
        <p:txBody>
          <a:bodyPr anchor="ctr"/>
          <a:lstStyle/>
          <a:p>
            <a:pPr>
              <a:defRPr/>
            </a:pPr>
            <a:endParaRPr lang="en-US"/>
          </a:p>
        </p:txBody>
      </p:sp>
      <p:sp>
        <p:nvSpPr>
          <p:cNvPr id="5" name="Multiply 4"/>
          <p:cNvSpPr>
            <a:spLocks/>
          </p:cNvSpPr>
          <p:nvPr/>
        </p:nvSpPr>
        <p:spPr bwMode="auto">
          <a:xfrm>
            <a:off x="4097077" y="3401021"/>
            <a:ext cx="360363" cy="253604"/>
          </a:xfrm>
          <a:custGeom>
            <a:avLst/>
            <a:gdLst>
              <a:gd name="T0" fmla="*/ 59340 w 360363"/>
              <a:gd name="T1" fmla="*/ 110210 h 338138"/>
              <a:gd name="T2" fmla="*/ 113760 w 360363"/>
              <a:gd name="T3" fmla="*/ 52214 h 338138"/>
              <a:gd name="T4" fmla="*/ 180182 w 360363"/>
              <a:gd name="T5" fmla="*/ 114539 h 338138"/>
              <a:gd name="T6" fmla="*/ 246603 w 360363"/>
              <a:gd name="T7" fmla="*/ 52214 h 338138"/>
              <a:gd name="T8" fmla="*/ 301023 w 360363"/>
              <a:gd name="T9" fmla="*/ 110210 h 338138"/>
              <a:gd name="T10" fmla="*/ 238295 w 360363"/>
              <a:gd name="T11" fmla="*/ 169069 h 338138"/>
              <a:gd name="T12" fmla="*/ 301023 w 360363"/>
              <a:gd name="T13" fmla="*/ 227928 h 338138"/>
              <a:gd name="T14" fmla="*/ 246603 w 360363"/>
              <a:gd name="T15" fmla="*/ 285924 h 338138"/>
              <a:gd name="T16" fmla="*/ 180182 w 360363"/>
              <a:gd name="T17" fmla="*/ 223599 h 338138"/>
              <a:gd name="T18" fmla="*/ 113760 w 360363"/>
              <a:gd name="T19" fmla="*/ 285924 h 338138"/>
              <a:gd name="T20" fmla="*/ 59340 w 360363"/>
              <a:gd name="T21" fmla="*/ 227928 h 338138"/>
              <a:gd name="T22" fmla="*/ 122068 w 360363"/>
              <a:gd name="T23" fmla="*/ 169069 h 338138"/>
              <a:gd name="T24" fmla="*/ 59340 w 360363"/>
              <a:gd name="T25" fmla="*/ 110210 h 3381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0363" h="338138">
                <a:moveTo>
                  <a:pt x="59340" y="110210"/>
                </a:moveTo>
                <a:lnTo>
                  <a:pt x="113760" y="52214"/>
                </a:lnTo>
                <a:lnTo>
                  <a:pt x="180182" y="114539"/>
                </a:lnTo>
                <a:lnTo>
                  <a:pt x="246603" y="52214"/>
                </a:lnTo>
                <a:lnTo>
                  <a:pt x="301023" y="110210"/>
                </a:lnTo>
                <a:lnTo>
                  <a:pt x="238295" y="169069"/>
                </a:lnTo>
                <a:lnTo>
                  <a:pt x="301023" y="227928"/>
                </a:lnTo>
                <a:lnTo>
                  <a:pt x="246603" y="285924"/>
                </a:lnTo>
                <a:lnTo>
                  <a:pt x="180182" y="223599"/>
                </a:lnTo>
                <a:lnTo>
                  <a:pt x="113760" y="285924"/>
                </a:lnTo>
                <a:lnTo>
                  <a:pt x="59340" y="227928"/>
                </a:lnTo>
                <a:lnTo>
                  <a:pt x="122068" y="169069"/>
                </a:lnTo>
                <a:lnTo>
                  <a:pt x="59340" y="110210"/>
                </a:lnTo>
                <a:close/>
              </a:path>
            </a:pathLst>
          </a:custGeom>
          <a:solidFill>
            <a:srgbClr val="FF33CC"/>
          </a:solidFill>
          <a:ln w="9525" cap="flat" cmpd="sng">
            <a:solidFill>
              <a:schemeClr val="accent1"/>
            </a:solidFill>
            <a:prstDash val="solid"/>
            <a:round/>
            <a:headEnd/>
            <a:tailEnd/>
          </a:ln>
          <a:effectLst>
            <a:outerShdw blurRad="50800" dist="38100" dir="2700000" algn="br" rotWithShape="0">
              <a:srgbClr val="000000">
                <a:alpha val="39999"/>
              </a:srgbClr>
            </a:outerShdw>
          </a:effectLst>
        </p:spPr>
        <p:txBody>
          <a:bodyPr anchor="ctr"/>
          <a:lstStyle/>
          <a:p>
            <a:pPr>
              <a:defRPr/>
            </a:pPr>
            <a:endParaRPr lang="en-US"/>
          </a:p>
        </p:txBody>
      </p:sp>
      <p:pic>
        <p:nvPicPr>
          <p:cNvPr id="15366" name="Picture 16" descr="clorox"/>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758667" y="1437457"/>
            <a:ext cx="1510506" cy="178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647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276225" y="171450"/>
            <a:ext cx="8591550" cy="800100"/>
          </a:xfrm>
        </p:spPr>
        <p:txBody>
          <a:bodyPr/>
          <a:lstStyle/>
          <a:p>
            <a:pPr algn="ctr" eaLnBrk="1" hangingPunct="1"/>
            <a:r>
              <a:rPr lang="en-US" i="1" smtClean="0">
                <a:solidFill>
                  <a:srgbClr val="FF33CC"/>
                </a:solidFill>
                <a:latin typeface="Candara" pitchFamily="34" charset="0"/>
                <a:cs typeface="Arial" pitchFamily="34" charset="0"/>
              </a:rPr>
              <a:t>Concentration</a:t>
            </a:r>
          </a:p>
        </p:txBody>
      </p:sp>
      <p:sp>
        <p:nvSpPr>
          <p:cNvPr id="10243" name="Rectangle 3"/>
          <p:cNvSpPr>
            <a:spLocks noGrp="1" noChangeArrowheads="1"/>
          </p:cNvSpPr>
          <p:nvPr>
            <p:ph sz="quarter" idx="4294967295"/>
          </p:nvPr>
        </p:nvSpPr>
        <p:spPr>
          <a:xfrm>
            <a:off x="274650" y="974101"/>
            <a:ext cx="8594725" cy="2569369"/>
          </a:xfrm>
          <a:prstGeom prst="rect">
            <a:avLst/>
          </a:prstGeom>
        </p:spPr>
        <p:txBody>
          <a:bodyPr>
            <a:normAutofit fontScale="92500"/>
          </a:bodyPr>
          <a:lstStyle/>
          <a:p>
            <a:pPr marL="457200" indent="-457200" algn="just">
              <a:lnSpc>
                <a:spcPct val="160000"/>
              </a:lnSpc>
              <a:buClr>
                <a:srgbClr val="FF33CC"/>
              </a:buClr>
              <a:buFont typeface="Wingdings" charset="2"/>
              <a:buChar char="§"/>
              <a:defRPr/>
            </a:pPr>
            <a:r>
              <a:rPr lang="en-US" sz="2400" dirty="0" err="1" smtClean="0">
                <a:latin typeface="+mn-lt"/>
                <a:ea typeface="ＭＳ Ｐゴシック" charset="0"/>
              </a:rPr>
              <a:t>NaOCl</a:t>
            </a:r>
            <a:r>
              <a:rPr lang="en-US" sz="2400" dirty="0" smtClean="0">
                <a:latin typeface="+mn-lt"/>
                <a:ea typeface="ＭＳ Ｐゴシック" charset="0"/>
              </a:rPr>
              <a:t> </a:t>
            </a:r>
            <a:r>
              <a:rPr lang="en-US" sz="2400" dirty="0">
                <a:latin typeface="+mn-lt"/>
                <a:ea typeface="ＭＳ Ｐゴシック" charset="0"/>
              </a:rPr>
              <a:t>is commonly used in concentrations between </a:t>
            </a:r>
            <a:r>
              <a:rPr lang="en-US" sz="2400" dirty="0" smtClean="0">
                <a:latin typeface="+mn-lt"/>
                <a:ea typeface="ＭＳ Ｐゴシック" charset="0"/>
              </a:rPr>
              <a:t> 0.5</a:t>
            </a:r>
            <a:r>
              <a:rPr lang="en-US" sz="2400" dirty="0">
                <a:latin typeface="+mn-lt"/>
                <a:ea typeface="ＭＳ Ｐゴシック" charset="0"/>
              </a:rPr>
              <a:t>% and </a:t>
            </a:r>
            <a:r>
              <a:rPr lang="en-US" sz="2400" dirty="0">
                <a:ea typeface="ＭＳ Ｐゴシック" charset="0"/>
              </a:rPr>
              <a:t>6</a:t>
            </a:r>
            <a:r>
              <a:rPr lang="en-US" sz="2400" dirty="0" smtClean="0">
                <a:latin typeface="+mn-lt"/>
                <a:ea typeface="ＭＳ Ｐゴシック" charset="0"/>
              </a:rPr>
              <a:t>%. </a:t>
            </a:r>
            <a:endParaRPr lang="en-US" sz="2400" dirty="0" smtClean="0">
              <a:latin typeface="+mn-lt"/>
              <a:ea typeface="ＭＳ Ｐゴシック" charset="0"/>
            </a:endParaRPr>
          </a:p>
          <a:p>
            <a:pPr marL="457200" indent="-457200" algn="just">
              <a:lnSpc>
                <a:spcPct val="160000"/>
              </a:lnSpc>
              <a:buClr>
                <a:srgbClr val="FF33CC"/>
              </a:buClr>
              <a:buFont typeface="Wingdings" charset="2"/>
              <a:buChar char="§"/>
              <a:defRPr/>
            </a:pPr>
            <a:r>
              <a:rPr lang="en-US" sz="2400" dirty="0">
                <a:latin typeface="+mn-lt"/>
                <a:ea typeface="ＭＳ Ｐゴシック" charset="0"/>
              </a:rPr>
              <a:t>According to several studies The lower and </a:t>
            </a:r>
            <a:r>
              <a:rPr lang="en-US" sz="2400" dirty="0" smtClean="0">
                <a:latin typeface="+mn-lt"/>
                <a:ea typeface="ＭＳ Ｐゴシック" charset="0"/>
              </a:rPr>
              <a:t>higher concentrations </a:t>
            </a:r>
            <a:r>
              <a:rPr lang="en-US" sz="2400" dirty="0">
                <a:latin typeface="+mn-lt"/>
                <a:ea typeface="ＭＳ Ｐゴシック" charset="0"/>
              </a:rPr>
              <a:t>are equally efficient in reducing the number of bacteria in infected </a:t>
            </a:r>
            <a:r>
              <a:rPr lang="en-US" sz="2400" dirty="0" smtClean="0">
                <a:latin typeface="+mn-lt"/>
                <a:ea typeface="ＭＳ Ｐゴシック" charset="0"/>
              </a:rPr>
              <a:t>root canals.</a:t>
            </a:r>
          </a:p>
          <a:p>
            <a:pPr>
              <a:buFont typeface="Arial" charset="0"/>
              <a:buChar char="•"/>
              <a:defRPr/>
            </a:pPr>
            <a:endParaRPr lang="en-US" sz="2400" dirty="0">
              <a:latin typeface="Times New Roman" charset="0"/>
              <a:ea typeface="+mn-ea"/>
              <a:cs typeface="Times New Roman" charset="0"/>
            </a:endParaRPr>
          </a:p>
        </p:txBody>
      </p:sp>
      <p:sp>
        <p:nvSpPr>
          <p:cNvPr id="3" name="TextBox 2"/>
          <p:cNvSpPr txBox="1"/>
          <p:nvPr/>
        </p:nvSpPr>
        <p:spPr>
          <a:xfrm>
            <a:off x="179512" y="3219822"/>
            <a:ext cx="8496300" cy="2308324"/>
          </a:xfrm>
          <a:prstGeom prst="rect">
            <a:avLst/>
          </a:prstGeom>
          <a:noFill/>
        </p:spPr>
        <p:txBody>
          <a:bodyPr>
            <a:spAutoFit/>
          </a:bodyPr>
          <a:lstStyle/>
          <a:p>
            <a:pPr marL="342900" indent="-342900" algn="just">
              <a:lnSpc>
                <a:spcPct val="150000"/>
              </a:lnSpc>
              <a:buClr>
                <a:srgbClr val="FF33CC"/>
              </a:buClr>
              <a:buFont typeface="Wingdings" charset="2"/>
              <a:buChar char="§"/>
              <a:defRPr/>
            </a:pPr>
            <a:r>
              <a:rPr lang="en-US" sz="2400" dirty="0">
                <a:latin typeface="+mn-lt"/>
                <a:ea typeface="ＭＳ Ｐゴシック" charset="0"/>
                <a:cs typeface="ＭＳ Ｐゴシック" charset="0"/>
              </a:rPr>
              <a:t>The time needed to inhibit bacterial growth and tissue dissolving effect of </a:t>
            </a:r>
            <a:r>
              <a:rPr lang="en-US" sz="2400" dirty="0" err="1">
                <a:latin typeface="+mn-lt"/>
                <a:ea typeface="ＭＳ Ｐゴシック" charset="0"/>
                <a:cs typeface="ＭＳ Ｐゴシック" charset="0"/>
              </a:rPr>
              <a:t>NaOcl</a:t>
            </a:r>
            <a:r>
              <a:rPr lang="en-US" sz="2400" dirty="0">
                <a:latin typeface="+mn-lt"/>
                <a:ea typeface="ＭＳ Ｐゴシック" charset="0"/>
                <a:cs typeface="ＭＳ Ｐゴシック" charset="0"/>
              </a:rPr>
              <a:t> </a:t>
            </a:r>
            <a:r>
              <a:rPr lang="en-US" sz="2400" dirty="0" err="1">
                <a:latin typeface="+mn-lt"/>
                <a:ea typeface="ＭＳ Ｐゴシック" charset="0"/>
                <a:cs typeface="ＭＳ Ｐゴシック" charset="0"/>
              </a:rPr>
              <a:t>irrigant</a:t>
            </a:r>
            <a:r>
              <a:rPr lang="en-US" sz="2400" dirty="0">
                <a:latin typeface="+mn-lt"/>
                <a:ea typeface="ＭＳ Ｐゴシック" charset="0"/>
                <a:cs typeface="ＭＳ Ｐゴシック" charset="0"/>
              </a:rPr>
              <a:t> are related to it is  concentration ,but so is it is toxicity .</a:t>
            </a:r>
          </a:p>
          <a:p>
            <a:pPr algn="just">
              <a:lnSpc>
                <a:spcPct val="150000"/>
              </a:lnSpc>
              <a:defRPr/>
            </a:pPr>
            <a:endParaRPr lang="en-US" sz="2400" dirty="0">
              <a:latin typeface="Garamond" charset="0"/>
              <a:ea typeface="ＭＳ Ｐゴシック" charset="0"/>
              <a:cs typeface="ＭＳ Ｐゴシック" charset="0"/>
            </a:endParaRPr>
          </a:p>
        </p:txBody>
      </p:sp>
    </p:spTree>
    <p:extLst>
      <p:ext uri="{BB962C8B-B14F-4D97-AF65-F5344CB8AC3E}">
        <p14:creationId xmlns:p14="http://schemas.microsoft.com/office/powerpoint/2010/main" val="1391399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sz="quarter" idx="4294967295"/>
          </p:nvPr>
        </p:nvSpPr>
        <p:spPr>
          <a:xfrm>
            <a:off x="468315" y="1330098"/>
            <a:ext cx="8353425" cy="1997869"/>
          </a:xfrm>
          <a:prstGeom prst="rect">
            <a:avLst/>
          </a:prstGeom>
        </p:spPr>
        <p:txBody>
          <a:bodyPr/>
          <a:lstStyle/>
          <a:p>
            <a:pPr marL="454914" indent="-457200" algn="just">
              <a:lnSpc>
                <a:spcPct val="110000"/>
              </a:lnSpc>
              <a:spcBef>
                <a:spcPct val="50000"/>
              </a:spcBef>
              <a:buClr>
                <a:srgbClr val="FF33CC"/>
              </a:buClr>
              <a:buSzPct val="80000"/>
              <a:buFont typeface="Wingdings" charset="2"/>
              <a:buChar char="§"/>
              <a:defRPr/>
            </a:pPr>
            <a:r>
              <a:rPr lang="en-US" sz="2800" dirty="0" smtClean="0">
                <a:latin typeface="Times New Roman" charset="0"/>
                <a:ea typeface="+mn-ea"/>
                <a:cs typeface="Times New Roman" charset="0"/>
              </a:rPr>
              <a:t>Increasing </a:t>
            </a:r>
            <a:r>
              <a:rPr lang="en-US" sz="2800" dirty="0">
                <a:latin typeface="Times New Roman" charset="0"/>
                <a:ea typeface="+mn-ea"/>
                <a:cs typeface="Times New Roman" charset="0"/>
              </a:rPr>
              <a:t>the temperature of hypochlorite </a:t>
            </a:r>
            <a:r>
              <a:rPr lang="en-US" sz="2800" dirty="0" err="1">
                <a:latin typeface="Times New Roman" charset="0"/>
                <a:ea typeface="+mn-ea"/>
                <a:cs typeface="Times New Roman" charset="0"/>
              </a:rPr>
              <a:t>irrigant</a:t>
            </a:r>
            <a:r>
              <a:rPr lang="en-US" sz="2800" dirty="0">
                <a:latin typeface="Times New Roman" charset="0"/>
                <a:ea typeface="+mn-ea"/>
                <a:cs typeface="Times New Roman" charset="0"/>
              </a:rPr>
              <a:t>  </a:t>
            </a:r>
            <a:r>
              <a:rPr lang="en-US" sz="2800" dirty="0" smtClean="0">
                <a:latin typeface="Times New Roman" charset="0"/>
                <a:ea typeface="+mn-ea"/>
                <a:cs typeface="Times New Roman" charset="0"/>
              </a:rPr>
              <a:t>to 40</a:t>
            </a:r>
            <a:r>
              <a:rPr lang="en-US" sz="2800" baseline="30000" dirty="0">
                <a:solidFill>
                  <a:prstClr val="black"/>
                </a:solidFill>
                <a:latin typeface="Times New Roman" charset="0"/>
                <a:cs typeface="Times New Roman" charset="0"/>
              </a:rPr>
              <a:t>0</a:t>
            </a:r>
            <a:r>
              <a:rPr lang="en-US" sz="2800" dirty="0">
                <a:solidFill>
                  <a:prstClr val="black"/>
                </a:solidFill>
                <a:latin typeface="Times New Roman" charset="0"/>
                <a:cs typeface="Times New Roman" charset="0"/>
              </a:rPr>
              <a:t>C</a:t>
            </a:r>
            <a:r>
              <a:rPr lang="en-US" sz="2800" dirty="0" smtClean="0">
                <a:latin typeface="Times New Roman" charset="0"/>
                <a:ea typeface="+mn-ea"/>
                <a:cs typeface="Times New Roman" charset="0"/>
              </a:rPr>
              <a:t> or 60</a:t>
            </a:r>
            <a:r>
              <a:rPr lang="en-US" sz="2800" baseline="30000" dirty="0" smtClean="0">
                <a:latin typeface="Times New Roman" charset="0"/>
                <a:ea typeface="+mn-ea"/>
                <a:cs typeface="Times New Roman" charset="0"/>
              </a:rPr>
              <a:t>0</a:t>
            </a:r>
            <a:r>
              <a:rPr lang="en-US" sz="2800" dirty="0" smtClean="0">
                <a:latin typeface="Times New Roman" charset="0"/>
                <a:ea typeface="+mn-ea"/>
                <a:cs typeface="Times New Roman" charset="0"/>
              </a:rPr>
              <a:t>C</a:t>
            </a:r>
            <a:r>
              <a:rPr lang="en-US" sz="2800" dirty="0">
                <a:latin typeface="Times New Roman" charset="0"/>
                <a:ea typeface="+mn-ea"/>
                <a:cs typeface="Times New Roman" charset="0"/>
              </a:rPr>
              <a:t>, significantly increased its </a:t>
            </a:r>
            <a:r>
              <a:rPr lang="en-US" sz="2800" dirty="0" smtClean="0">
                <a:latin typeface="Times New Roman" charset="0"/>
                <a:ea typeface="ＭＳ Ｐゴシック" charset="0"/>
                <a:cs typeface="Times New Roman" charset="0"/>
              </a:rPr>
              <a:t>antimicrobial </a:t>
            </a:r>
            <a:r>
              <a:rPr lang="en-US" sz="2800" dirty="0">
                <a:latin typeface="Times New Roman" charset="0"/>
                <a:ea typeface="ＭＳ Ｐゴシック" charset="0"/>
                <a:cs typeface="Times New Roman" charset="0"/>
              </a:rPr>
              <a:t>and tissue-dissolving </a:t>
            </a:r>
            <a:r>
              <a:rPr lang="en-US" sz="2800" dirty="0" smtClean="0">
                <a:latin typeface="Times New Roman" charset="0"/>
                <a:ea typeface="ＭＳ Ｐゴシック" charset="0"/>
                <a:cs typeface="Times New Roman" charset="0"/>
              </a:rPr>
              <a:t>effects.</a:t>
            </a:r>
            <a:endParaRPr lang="en-US" sz="2800" dirty="0">
              <a:latin typeface="Times New Roman" charset="0"/>
              <a:ea typeface="+mn-ea"/>
              <a:cs typeface="Times New Roman" charset="0"/>
            </a:endParaRPr>
          </a:p>
        </p:txBody>
      </p:sp>
      <p:sp>
        <p:nvSpPr>
          <p:cNvPr id="19459" name="Title 1"/>
          <p:cNvSpPr>
            <a:spLocks noGrp="1"/>
          </p:cNvSpPr>
          <p:nvPr>
            <p:ph type="title"/>
          </p:nvPr>
        </p:nvSpPr>
        <p:spPr>
          <a:xfrm>
            <a:off x="276225" y="171450"/>
            <a:ext cx="8591550" cy="800100"/>
          </a:xfrm>
        </p:spPr>
        <p:txBody>
          <a:bodyPr/>
          <a:lstStyle/>
          <a:p>
            <a:r>
              <a:rPr lang="en-US" smtClean="0">
                <a:solidFill>
                  <a:srgbClr val="FF33CC"/>
                </a:solidFill>
                <a:latin typeface="Candara" pitchFamily="34" charset="0"/>
                <a:cs typeface="Tunga" pitchFamily="34" charset="0"/>
              </a:rPr>
              <a:t>Temperature</a:t>
            </a:r>
          </a:p>
        </p:txBody>
      </p:sp>
    </p:spTree>
    <p:extLst>
      <p:ext uri="{BB962C8B-B14F-4D97-AF65-F5344CB8AC3E}">
        <p14:creationId xmlns:p14="http://schemas.microsoft.com/office/powerpoint/2010/main" val="1045495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additive="base">
                                        <p:cTn id="7" dur="500" fill="hold"/>
                                        <p:tgtEl>
                                          <p:spTgt spid="142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23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rrowheads="1"/>
          </p:cNvSpPr>
          <p:nvPr>
            <p:ph type="title"/>
          </p:nvPr>
        </p:nvSpPr>
        <p:spPr>
          <a:xfrm>
            <a:off x="276225" y="171450"/>
            <a:ext cx="8591550" cy="800100"/>
          </a:xfrm>
        </p:spPr>
        <p:txBody>
          <a:bodyPr/>
          <a:lstStyle/>
          <a:p>
            <a:pPr eaLnBrk="1" hangingPunct="1">
              <a:defRPr/>
            </a:pPr>
            <a:r>
              <a:rPr lang="en-US" sz="4000" dirty="0">
                <a:solidFill>
                  <a:srgbClr val="FF33CC"/>
                </a:solidFill>
                <a:latin typeface="+mn-lt"/>
                <a:ea typeface="ＭＳ Ｐゴシック" charset="0"/>
                <a:cs typeface="Times New Roman" charset="0"/>
              </a:rPr>
              <a:t>Limitation : </a:t>
            </a:r>
            <a:endParaRPr lang="en-US" sz="4000" i="1" dirty="0">
              <a:solidFill>
                <a:srgbClr val="FF33CC"/>
              </a:solidFill>
              <a:latin typeface="Comic Sans MS" charset="0"/>
              <a:ea typeface="ＭＳ Ｐゴシック" charset="0"/>
              <a:cs typeface="Arial" charset="0"/>
            </a:endParaRPr>
          </a:p>
        </p:txBody>
      </p:sp>
      <p:sp>
        <p:nvSpPr>
          <p:cNvPr id="22531" name="Rectangle 3"/>
          <p:cNvSpPr>
            <a:spLocks noGrp="1" noChangeArrowheads="1"/>
          </p:cNvSpPr>
          <p:nvPr>
            <p:ph sz="quarter" idx="4294967295"/>
          </p:nvPr>
        </p:nvSpPr>
        <p:spPr bwMode="auto">
          <a:xfrm>
            <a:off x="323850" y="951479"/>
            <a:ext cx="7416800" cy="1782365"/>
          </a:xfrm>
          <a:prstGeom prst="rect">
            <a:avLst/>
          </a:prstGeom>
        </p:spPr>
        <p:txBody>
          <a:bodyPr wrap="square" numCol="1" anchor="t" anchorCtr="0" compatLnSpc="1">
            <a:prstTxWarp prst="textNoShape">
              <a:avLst/>
            </a:prstTxWarp>
            <a:normAutofit lnSpcReduction="10000"/>
          </a:bodyPr>
          <a:lstStyle/>
          <a:p>
            <a:pPr marL="512763" lvl="1" indent="-342900" eaLnBrk="1" hangingPunct="1">
              <a:lnSpc>
                <a:spcPct val="150000"/>
              </a:lnSpc>
              <a:spcBef>
                <a:spcPct val="70000"/>
              </a:spcBef>
              <a:buClr>
                <a:srgbClr val="FF33CC"/>
              </a:buClr>
              <a:buSzPct val="80000"/>
              <a:buFont typeface="Wingdings" pitchFamily="2" charset="2"/>
              <a:buChar char="§"/>
            </a:pPr>
            <a:r>
              <a:rPr lang="en-US" sz="2400" smtClean="0">
                <a:latin typeface="Candara" pitchFamily="34" charset="0"/>
                <a:cs typeface="Times New Roman" pitchFamily="18" charset="0"/>
              </a:rPr>
              <a:t>Unpleasant taste</a:t>
            </a:r>
          </a:p>
          <a:p>
            <a:pPr marL="512763" lvl="1" indent="-342900" eaLnBrk="1" hangingPunct="1">
              <a:lnSpc>
                <a:spcPct val="150000"/>
              </a:lnSpc>
              <a:buClr>
                <a:srgbClr val="FF33CC"/>
              </a:buClr>
              <a:buSzPct val="80000"/>
              <a:buFont typeface="Wingdings" pitchFamily="2" charset="2"/>
              <a:buChar char="§"/>
            </a:pPr>
            <a:r>
              <a:rPr lang="en-US" sz="2400" smtClean="0">
                <a:latin typeface="Candara" pitchFamily="34" charset="0"/>
                <a:cs typeface="Times New Roman" pitchFamily="18" charset="0"/>
              </a:rPr>
              <a:t>Relative toxicity</a:t>
            </a:r>
          </a:p>
          <a:p>
            <a:pPr marL="512763" lvl="1" indent="-342900" eaLnBrk="1" hangingPunct="1">
              <a:lnSpc>
                <a:spcPct val="150000"/>
              </a:lnSpc>
              <a:buClr>
                <a:srgbClr val="FF33CC"/>
              </a:buClr>
              <a:buSzPct val="80000"/>
              <a:buFont typeface="Wingdings" pitchFamily="2" charset="2"/>
              <a:buChar char="§"/>
            </a:pPr>
            <a:r>
              <a:rPr lang="en-US" sz="2400" smtClean="0">
                <a:latin typeface="Candara" pitchFamily="34" charset="0"/>
                <a:cs typeface="Times New Roman" pitchFamily="18" charset="0"/>
              </a:rPr>
              <a:t>Inability to remove smear layer </a:t>
            </a:r>
          </a:p>
        </p:txBody>
      </p:sp>
    </p:spTree>
    <p:extLst>
      <p:ext uri="{BB962C8B-B14F-4D97-AF65-F5344CB8AC3E}">
        <p14:creationId xmlns:p14="http://schemas.microsoft.com/office/powerpoint/2010/main" val="1988156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 calcmode="lin" valueType="num">
                                      <p:cBhvr additive="base">
                                        <p:cTn id="12"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 calcmode="lin" valueType="num">
                                      <p:cBhvr additive="base">
                                        <p:cTn id="17"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94" y="123478"/>
            <a:ext cx="8934431" cy="3200876"/>
          </a:xfrm>
          <a:prstGeom prst="rect">
            <a:avLst/>
          </a:prstGeom>
        </p:spPr>
        <p:txBody>
          <a:bodyPr wrap="square">
            <a:spAutoFit/>
          </a:bodyPr>
          <a:lstStyle/>
          <a:p>
            <a:pPr algn="just">
              <a:lnSpc>
                <a:spcPts val="1560"/>
              </a:lnSpc>
              <a:spcAft>
                <a:spcPts val="0"/>
              </a:spcAft>
            </a:pPr>
            <a:r>
              <a:rPr lang="en-US" b="1" u="sng" dirty="0" smtClean="0">
                <a:effectLst/>
                <a:latin typeface="Times New Roman"/>
                <a:ea typeface="Calibri"/>
                <a:cs typeface="Arial"/>
              </a:rPr>
              <a:t>Root canal microbes</a:t>
            </a:r>
            <a:endParaRPr lang="en-US" sz="1400" dirty="0">
              <a:ea typeface="Calibri"/>
              <a:cs typeface="Arial"/>
            </a:endParaRPr>
          </a:p>
          <a:p>
            <a:pPr lvl="0" algn="just">
              <a:lnSpc>
                <a:spcPts val="1560"/>
              </a:lnSpc>
            </a:pPr>
            <a:endParaRPr lang="en-US" spc="20" dirty="0" smtClean="0">
              <a:solidFill>
                <a:prstClr val="black"/>
              </a:solidFill>
              <a:latin typeface="Times New Roman"/>
              <a:ea typeface="Calibri"/>
              <a:cs typeface="Arial"/>
            </a:endParaRPr>
          </a:p>
          <a:p>
            <a:pPr marL="285750" lvl="0" indent="-285750" algn="just">
              <a:lnSpc>
                <a:spcPct val="150000"/>
              </a:lnSpc>
              <a:buFont typeface="Arial" panose="020B0604020202020204" pitchFamily="34" charset="0"/>
              <a:buChar char="•"/>
            </a:pPr>
            <a:r>
              <a:rPr lang="en-US" spc="20" dirty="0" smtClean="0">
                <a:solidFill>
                  <a:prstClr val="black"/>
                </a:solidFill>
                <a:latin typeface="Times New Roman"/>
                <a:ea typeface="Calibri"/>
                <a:cs typeface="Arial"/>
              </a:rPr>
              <a:t>More </a:t>
            </a:r>
            <a:r>
              <a:rPr lang="en-US" spc="20" dirty="0">
                <a:solidFill>
                  <a:prstClr val="black"/>
                </a:solidFill>
                <a:latin typeface="Times New Roman"/>
                <a:ea typeface="Calibri"/>
                <a:cs typeface="Arial"/>
              </a:rPr>
              <a:t>than 400 different microbial species have been found in infected root canals, </a:t>
            </a:r>
            <a:r>
              <a:rPr lang="en-US" spc="45" dirty="0">
                <a:solidFill>
                  <a:prstClr val="black"/>
                </a:solidFill>
                <a:latin typeface="Times New Roman"/>
                <a:ea typeface="Calibri"/>
                <a:cs typeface="Arial"/>
              </a:rPr>
              <a:t>usually in combinations. Fungi have been occasionally found in endodontic </a:t>
            </a:r>
            <a:r>
              <a:rPr lang="en-US" spc="5" dirty="0">
                <a:solidFill>
                  <a:prstClr val="black"/>
                </a:solidFill>
                <a:latin typeface="Times New Roman"/>
                <a:ea typeface="Calibri"/>
                <a:cs typeface="Arial"/>
              </a:rPr>
              <a:t>infections</a:t>
            </a:r>
            <a:r>
              <a:rPr lang="en-US" spc="5" dirty="0" smtClean="0">
                <a:solidFill>
                  <a:prstClr val="black"/>
                </a:solidFill>
                <a:latin typeface="Times New Roman"/>
                <a:ea typeface="Calibri"/>
                <a:cs typeface="Arial"/>
              </a:rPr>
              <a:t>.</a:t>
            </a:r>
            <a:endParaRPr lang="en-US" spc="15" dirty="0" smtClean="0">
              <a:effectLst/>
              <a:latin typeface="Times New Roman"/>
              <a:ea typeface="Calibri"/>
              <a:cs typeface="Arial"/>
            </a:endParaRPr>
          </a:p>
          <a:p>
            <a:pPr marL="285750" indent="-285750" algn="just">
              <a:lnSpc>
                <a:spcPct val="150000"/>
              </a:lnSpc>
              <a:spcAft>
                <a:spcPts val="0"/>
              </a:spcAft>
              <a:buFont typeface="Arial" panose="020B0604020202020204" pitchFamily="34" charset="0"/>
              <a:buChar char="•"/>
            </a:pPr>
            <a:r>
              <a:rPr lang="en-US" spc="15" dirty="0" smtClean="0">
                <a:effectLst/>
                <a:latin typeface="Times New Roman"/>
                <a:ea typeface="Calibri"/>
                <a:cs typeface="Arial"/>
              </a:rPr>
              <a:t>The most prevalent named bacterial species detected in primary infections:</a:t>
            </a:r>
          </a:p>
          <a:p>
            <a:pPr algn="just">
              <a:lnSpc>
                <a:spcPct val="150000"/>
              </a:lnSpc>
              <a:spcAft>
                <a:spcPts val="0"/>
              </a:spcAft>
            </a:pPr>
            <a:r>
              <a:rPr lang="en-US" b="1" spc="15" dirty="0" smtClean="0">
                <a:solidFill>
                  <a:srgbClr val="FF0000"/>
                </a:solidFill>
                <a:effectLst/>
                <a:latin typeface="Times New Roman"/>
                <a:ea typeface="Calibri"/>
                <a:cs typeface="Arial"/>
              </a:rPr>
              <a:t>1-</a:t>
            </a:r>
            <a:r>
              <a:rPr lang="en-US" b="1" spc="5" dirty="0" smtClean="0">
                <a:solidFill>
                  <a:srgbClr val="FF0000"/>
                </a:solidFill>
                <a:effectLst/>
                <a:latin typeface="Times New Roman"/>
                <a:ea typeface="Calibri"/>
                <a:cs typeface="Arial"/>
              </a:rPr>
              <a:t>Gram-negative bacteria: </a:t>
            </a:r>
            <a:r>
              <a:rPr lang="en-US" spc="5" dirty="0" smtClean="0">
                <a:effectLst/>
                <a:latin typeface="Times New Roman"/>
                <a:ea typeface="Calibri"/>
                <a:cs typeface="Arial"/>
              </a:rPr>
              <a:t>Fusobacterium, </a:t>
            </a:r>
            <a:r>
              <a:rPr lang="en-US" spc="5" dirty="0" err="1" smtClean="0">
                <a:effectLst/>
                <a:latin typeface="Times New Roman"/>
                <a:ea typeface="Calibri"/>
                <a:cs typeface="Arial"/>
              </a:rPr>
              <a:t>Porphyromonas</a:t>
            </a:r>
            <a:r>
              <a:rPr lang="en-US" spc="5" dirty="0" smtClean="0">
                <a:effectLst/>
                <a:latin typeface="Times New Roman"/>
                <a:ea typeface="Calibri"/>
                <a:cs typeface="Arial"/>
              </a:rPr>
              <a:t>, </a:t>
            </a:r>
            <a:r>
              <a:rPr lang="en-US" spc="5" dirty="0" err="1" smtClean="0">
                <a:effectLst/>
                <a:latin typeface="Times New Roman"/>
                <a:ea typeface="Calibri"/>
                <a:cs typeface="Arial"/>
              </a:rPr>
              <a:t>Prevotella</a:t>
            </a:r>
            <a:r>
              <a:rPr lang="en-US" spc="5" dirty="0" smtClean="0">
                <a:effectLst/>
                <a:latin typeface="Times New Roman"/>
                <a:ea typeface="Calibri"/>
                <a:cs typeface="Arial"/>
              </a:rPr>
              <a:t>,</a:t>
            </a:r>
            <a:endParaRPr lang="en-US" sz="1400" dirty="0">
              <a:ea typeface="Calibri"/>
              <a:cs typeface="Arial"/>
            </a:endParaRPr>
          </a:p>
          <a:p>
            <a:pPr algn="just">
              <a:lnSpc>
                <a:spcPct val="150000"/>
              </a:lnSpc>
              <a:spcAft>
                <a:spcPts val="0"/>
              </a:spcAft>
              <a:tabLst>
                <a:tab pos="457200" algn="l"/>
              </a:tabLst>
            </a:pPr>
            <a:r>
              <a:rPr lang="en-US" b="1" spc="-30" dirty="0" smtClean="0">
                <a:solidFill>
                  <a:srgbClr val="FF0000"/>
                </a:solidFill>
                <a:effectLst/>
                <a:latin typeface="Times New Roman"/>
                <a:ea typeface="Calibri"/>
                <a:cs typeface="Arial"/>
              </a:rPr>
              <a:t>2-</a:t>
            </a:r>
            <a:r>
              <a:rPr lang="en-US" b="1" spc="10" dirty="0" smtClean="0">
                <a:solidFill>
                  <a:srgbClr val="FF0000"/>
                </a:solidFill>
                <a:effectLst/>
                <a:latin typeface="Times New Roman"/>
                <a:ea typeface="Calibri"/>
                <a:cs typeface="Arial"/>
              </a:rPr>
              <a:t>Gram-positive bacteria: </a:t>
            </a:r>
            <a:r>
              <a:rPr lang="en-US" spc="5" dirty="0" err="1" smtClean="0">
                <a:effectLst/>
                <a:latin typeface="Times New Roman"/>
                <a:ea typeface="Calibri"/>
                <a:cs typeface="Arial"/>
              </a:rPr>
              <a:t>Actinomyces</a:t>
            </a:r>
            <a:r>
              <a:rPr lang="en-US" spc="5" dirty="0" smtClean="0">
                <a:effectLst/>
                <a:latin typeface="Times New Roman"/>
                <a:ea typeface="Calibri"/>
                <a:cs typeface="Arial"/>
              </a:rPr>
              <a:t>, </a:t>
            </a:r>
            <a:r>
              <a:rPr lang="en-US" spc="5" dirty="0" err="1" smtClean="0">
                <a:effectLst/>
                <a:latin typeface="Times New Roman"/>
                <a:ea typeface="Calibri"/>
                <a:cs typeface="Arial"/>
              </a:rPr>
              <a:t>Peptostreptococcus</a:t>
            </a:r>
            <a:r>
              <a:rPr lang="en-US" spc="5" dirty="0" smtClean="0">
                <a:effectLst/>
                <a:latin typeface="Times New Roman"/>
                <a:ea typeface="Calibri"/>
                <a:cs typeface="Arial"/>
              </a:rPr>
              <a:t>, </a:t>
            </a:r>
            <a:r>
              <a:rPr lang="en-US" dirty="0" smtClean="0">
                <a:effectLst/>
                <a:latin typeface="Times New Roman"/>
                <a:ea typeface="Calibri"/>
                <a:cs typeface="Arial"/>
              </a:rPr>
              <a:t>Streptococcus, </a:t>
            </a:r>
            <a:r>
              <a:rPr lang="en-US" spc="-30" dirty="0" smtClean="0">
                <a:effectLst/>
                <a:latin typeface="Times New Roman"/>
                <a:ea typeface="Calibri"/>
                <a:cs typeface="Arial"/>
              </a:rPr>
              <a:t>and </a:t>
            </a:r>
            <a:r>
              <a:rPr lang="en-US" spc="-5" dirty="0" err="1" smtClean="0">
                <a:effectLst/>
                <a:latin typeface="Times New Roman"/>
                <a:ea typeface="Calibri"/>
                <a:cs typeface="Arial"/>
              </a:rPr>
              <a:t>Eubacterium</a:t>
            </a:r>
            <a:r>
              <a:rPr lang="en-US" spc="-5" dirty="0" smtClean="0">
                <a:effectLst/>
                <a:latin typeface="Times New Roman"/>
                <a:ea typeface="Calibri"/>
                <a:cs typeface="Arial"/>
              </a:rPr>
              <a:t> bacteria.</a:t>
            </a:r>
            <a:endParaRPr lang="en-US" sz="1400" dirty="0">
              <a:ea typeface="Calibri"/>
              <a:cs typeface="Arial"/>
            </a:endParaRPr>
          </a:p>
          <a:p>
            <a:pPr algn="just">
              <a:lnSpc>
                <a:spcPts val="1560"/>
              </a:lnSpc>
              <a:spcAft>
                <a:spcPts val="0"/>
              </a:spcAft>
            </a:pPr>
            <a:endParaRPr lang="en-US" spc="20" dirty="0" smtClean="0">
              <a:effectLst/>
              <a:latin typeface="Times New Roman"/>
              <a:ea typeface="Calibri"/>
              <a:cs typeface="Arial"/>
            </a:endParaRPr>
          </a:p>
        </p:txBody>
      </p:sp>
    </p:spTree>
    <p:extLst>
      <p:ext uri="{BB962C8B-B14F-4D97-AF65-F5344CB8AC3E}">
        <p14:creationId xmlns:p14="http://schemas.microsoft.com/office/powerpoint/2010/main" val="371420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7163" y="0"/>
            <a:ext cx="8591550" cy="800100"/>
          </a:xfrm>
        </p:spPr>
        <p:txBody>
          <a:bodyPr/>
          <a:lstStyle/>
          <a:p>
            <a:pPr algn="ctr" eaLnBrk="1" hangingPunct="1"/>
            <a:r>
              <a:rPr lang="en-US" dirty="0" smtClean="0">
                <a:solidFill>
                  <a:srgbClr val="FF33CC"/>
                </a:solidFill>
                <a:latin typeface="Comic Sans MS Bold" charset="0"/>
                <a:cs typeface="Tunga" pitchFamily="34" charset="0"/>
              </a:rPr>
              <a:t>Sodium </a:t>
            </a:r>
            <a:r>
              <a:rPr lang="en-US" dirty="0" err="1" smtClean="0">
                <a:solidFill>
                  <a:srgbClr val="FF33CC"/>
                </a:solidFill>
                <a:latin typeface="Comic Sans MS Bold" charset="0"/>
                <a:cs typeface="Tunga" pitchFamily="34" charset="0"/>
              </a:rPr>
              <a:t>hypochloride</a:t>
            </a:r>
            <a:r>
              <a:rPr lang="en-US" dirty="0" smtClean="0">
                <a:solidFill>
                  <a:srgbClr val="FF33CC"/>
                </a:solidFill>
                <a:latin typeface="Comic Sans MS Bold" charset="0"/>
                <a:cs typeface="Tunga" pitchFamily="34" charset="0"/>
              </a:rPr>
              <a:t> accident </a:t>
            </a:r>
          </a:p>
        </p:txBody>
      </p:sp>
      <p:sp>
        <p:nvSpPr>
          <p:cNvPr id="3" name="Content Placeholder 2"/>
          <p:cNvSpPr>
            <a:spLocks noGrp="1"/>
          </p:cNvSpPr>
          <p:nvPr>
            <p:ph sz="quarter" idx="4294967295"/>
          </p:nvPr>
        </p:nvSpPr>
        <p:spPr>
          <a:xfrm>
            <a:off x="3348058" y="973932"/>
            <a:ext cx="5521325" cy="3702844"/>
          </a:xfrm>
          <a:prstGeom prst="rect">
            <a:avLst/>
          </a:prstGeom>
        </p:spPr>
        <p:txBody>
          <a:bodyPr/>
          <a:lstStyle/>
          <a:p>
            <a:pPr marL="0" indent="0" eaLnBrk="1" fontAlgn="auto" hangingPunct="1">
              <a:spcAft>
                <a:spcPts val="0"/>
              </a:spcAft>
              <a:buFont typeface="Arial" charset="0"/>
              <a:buNone/>
              <a:defRPr/>
            </a:pPr>
            <a:endParaRPr lang="en-US" dirty="0" smtClean="0">
              <a:latin typeface="+mn-lt"/>
              <a:ea typeface="+mn-ea"/>
            </a:endParaRPr>
          </a:p>
          <a:p>
            <a:pPr indent="-173736" algn="just" eaLnBrk="1" fontAlgn="auto" hangingPunct="1">
              <a:lnSpc>
                <a:spcPct val="150000"/>
              </a:lnSpc>
              <a:spcAft>
                <a:spcPts val="0"/>
              </a:spcAft>
              <a:defRPr/>
            </a:pPr>
            <a:endParaRPr lang="en-US" dirty="0" smtClean="0">
              <a:latin typeface="+mn-lt"/>
              <a:ea typeface="+mn-ea"/>
            </a:endParaRPr>
          </a:p>
          <a:p>
            <a:pPr indent="-173736" algn="just" eaLnBrk="1" fontAlgn="auto" hangingPunct="1">
              <a:lnSpc>
                <a:spcPct val="150000"/>
              </a:lnSpc>
              <a:spcAft>
                <a:spcPts val="0"/>
              </a:spcAft>
              <a:defRPr/>
            </a:pPr>
            <a:endParaRPr lang="en-US" dirty="0" smtClean="0">
              <a:latin typeface="+mn-lt"/>
              <a:ea typeface="+mn-ea"/>
            </a:endParaRPr>
          </a:p>
          <a:p>
            <a:pPr indent="-173736" eaLnBrk="1" fontAlgn="auto" hangingPunct="1">
              <a:spcAft>
                <a:spcPts val="0"/>
              </a:spcAft>
              <a:defRPr/>
            </a:pPr>
            <a:endParaRPr lang="en-US" dirty="0" smtClean="0">
              <a:latin typeface="+mn-lt"/>
              <a:ea typeface="+mn-ea"/>
            </a:endParaRPr>
          </a:p>
          <a:p>
            <a:pPr marL="0" indent="0" eaLnBrk="1" fontAlgn="auto" hangingPunct="1">
              <a:spcAft>
                <a:spcPts val="0"/>
              </a:spcAft>
              <a:buFont typeface="Arial" pitchFamily="34" charset="0"/>
              <a:buNone/>
              <a:defRPr/>
            </a:pPr>
            <a:endParaRPr lang="en-US" dirty="0">
              <a:latin typeface="+mn-lt"/>
              <a:ea typeface="+mn-ea"/>
            </a:endParaRPr>
          </a:p>
        </p:txBody>
      </p:sp>
      <p:pic>
        <p:nvPicPr>
          <p:cNvPr id="3277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383552"/>
            <a:ext cx="2794000" cy="262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29698" y="771551"/>
            <a:ext cx="5906798" cy="2893100"/>
          </a:xfrm>
          <a:prstGeom prst="rect">
            <a:avLst/>
          </a:prstGeom>
          <a:noFill/>
        </p:spPr>
        <p:txBody>
          <a:bodyPr wrap="square">
            <a:spAutoFit/>
          </a:bodyPr>
          <a:lstStyle/>
          <a:p>
            <a:pPr marL="285750" indent="-285750" algn="just">
              <a:lnSpc>
                <a:spcPct val="130000"/>
              </a:lnSpc>
              <a:buFont typeface="Wingdings" charset="2"/>
              <a:buChar char="§"/>
              <a:defRPr/>
            </a:pPr>
            <a:r>
              <a:rPr lang="en-US" sz="2000" dirty="0">
                <a:latin typeface="+mn-lt"/>
                <a:ea typeface="ＭＳ Ｐゴシック" charset="0"/>
                <a:cs typeface="ＭＳ Ｐゴシック" charset="0"/>
              </a:rPr>
              <a:t>Immediate severe pain for                  2-6 minutes. </a:t>
            </a:r>
          </a:p>
          <a:p>
            <a:pPr marL="285750" indent="-285750" algn="just">
              <a:lnSpc>
                <a:spcPct val="130000"/>
              </a:lnSpc>
              <a:buFont typeface="Wingdings" charset="2"/>
              <a:buChar char="§"/>
              <a:defRPr/>
            </a:pPr>
            <a:r>
              <a:rPr lang="en-US" sz="2000" dirty="0">
                <a:latin typeface="+mn-lt"/>
                <a:ea typeface="ＭＳ Ｐゴシック" charset="0"/>
                <a:cs typeface="ＭＳ Ｐゴシック" charset="0"/>
              </a:rPr>
              <a:t>immediate edema in adjacent soft tissue because of perfusion to the loose connective tissue.</a:t>
            </a:r>
          </a:p>
          <a:p>
            <a:pPr marL="285750" indent="-285750" algn="just">
              <a:lnSpc>
                <a:spcPct val="130000"/>
              </a:lnSpc>
              <a:buFont typeface="Wingdings" charset="2"/>
              <a:buChar char="§"/>
              <a:defRPr/>
            </a:pPr>
            <a:r>
              <a:rPr lang="en-US" sz="2000" dirty="0">
                <a:latin typeface="+mn-lt"/>
                <a:ea typeface="ＭＳ Ｐゴシック" charset="0"/>
                <a:cs typeface="ＭＳ Ｐゴシック" charset="0"/>
              </a:rPr>
              <a:t>Extension of edema to a large site of the face such as cheeks, </a:t>
            </a:r>
            <a:r>
              <a:rPr lang="en-US" sz="2000" dirty="0" err="1">
                <a:latin typeface="+mn-lt"/>
                <a:ea typeface="ＭＳ Ｐゴシック" charset="0"/>
                <a:cs typeface="ＭＳ Ｐゴシック" charset="0"/>
              </a:rPr>
              <a:t>peri</a:t>
            </a:r>
            <a:r>
              <a:rPr lang="en-US" sz="2000" dirty="0">
                <a:latin typeface="+mn-lt"/>
                <a:ea typeface="ＭＳ Ｐゴシック" charset="0"/>
                <a:cs typeface="ＭＳ Ｐゴシック" charset="0"/>
              </a:rPr>
              <a:t>- orbital region, or lips.</a:t>
            </a:r>
          </a:p>
          <a:p>
            <a:pPr marL="285750" indent="-285750" algn="just">
              <a:lnSpc>
                <a:spcPct val="130000"/>
              </a:lnSpc>
              <a:buFont typeface="Wingdings" charset="2"/>
              <a:buChar char="§"/>
              <a:defRPr/>
            </a:pPr>
            <a:r>
              <a:rPr lang="en-US" sz="2000" dirty="0">
                <a:latin typeface="+mn-lt"/>
                <a:ea typeface="ＭＳ Ｐゴシック" charset="0"/>
                <a:cs typeface="ＭＳ Ｐゴシック" charset="0"/>
              </a:rPr>
              <a:t>Ecchymosis on skin or mucosa as a result of profuse interstitial bleeding.</a:t>
            </a:r>
          </a:p>
        </p:txBody>
      </p:sp>
      <p:sp>
        <p:nvSpPr>
          <p:cNvPr id="4" name="Oval 3"/>
          <p:cNvSpPr>
            <a:spLocks noChangeArrowheads="1"/>
          </p:cNvSpPr>
          <p:nvPr/>
        </p:nvSpPr>
        <p:spPr bwMode="auto">
          <a:xfrm>
            <a:off x="971567" y="2409825"/>
            <a:ext cx="504825" cy="323850"/>
          </a:xfrm>
          <a:prstGeom prst="ellipse">
            <a:avLst/>
          </a:prstGeom>
          <a:solidFill>
            <a:schemeClr val="bg1"/>
          </a:solidFill>
          <a:ln w="9525">
            <a:solidFill>
              <a:schemeClr val="bg1"/>
            </a:solidFill>
            <a:round/>
            <a:headEnd/>
            <a:tailEnd/>
          </a:ln>
          <a:effectLst>
            <a:outerShdw blurRad="50800" dist="38100" dir="2700000" algn="br" rotWithShape="0">
              <a:srgbClr val="808080">
                <a:alpha val="39999"/>
              </a:srgbClr>
            </a:outerShdw>
          </a:effec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291991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500" fill="hold"/>
                                        <p:tgtEl>
                                          <p:spTgt spid="32771"/>
                                        </p:tgtEl>
                                        <p:attrNameLst>
                                          <p:attrName>ppt_x</p:attrName>
                                        </p:attrNameLst>
                                      </p:cBhvr>
                                      <p:tavLst>
                                        <p:tav tm="0">
                                          <p:val>
                                            <p:strVal val="0-#ppt_w/2"/>
                                          </p:val>
                                        </p:tav>
                                        <p:tav tm="100000">
                                          <p:val>
                                            <p:strVal val="#ppt_x"/>
                                          </p:val>
                                        </p:tav>
                                      </p:tavLst>
                                    </p:anim>
                                    <p:anim calcmode="lin" valueType="num">
                                      <p:cBhvr additive="base">
                                        <p:cTn id="8" dur="500" fill="hold"/>
                                        <p:tgtEl>
                                          <p:spTgt spid="3277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7164" y="123478"/>
            <a:ext cx="8591550" cy="800100"/>
          </a:xfrm>
        </p:spPr>
        <p:txBody>
          <a:bodyPr/>
          <a:lstStyle/>
          <a:p>
            <a:pPr algn="ctr" eaLnBrk="1" hangingPunct="1"/>
            <a:r>
              <a:rPr lang="en-US" dirty="0" smtClean="0">
                <a:solidFill>
                  <a:srgbClr val="FF33CC"/>
                </a:solidFill>
                <a:latin typeface="Comic Sans MS Bold" charset="0"/>
                <a:cs typeface="Tunga" pitchFamily="34" charset="0"/>
              </a:rPr>
              <a:t>Sodium </a:t>
            </a:r>
            <a:r>
              <a:rPr lang="en-US" dirty="0" err="1" smtClean="0">
                <a:solidFill>
                  <a:srgbClr val="FF33CC"/>
                </a:solidFill>
                <a:latin typeface="Comic Sans MS Bold" charset="0"/>
                <a:cs typeface="Tunga" pitchFamily="34" charset="0"/>
              </a:rPr>
              <a:t>hypochloride</a:t>
            </a:r>
            <a:r>
              <a:rPr lang="en-US" dirty="0" smtClean="0">
                <a:solidFill>
                  <a:srgbClr val="FF33CC"/>
                </a:solidFill>
                <a:latin typeface="Comic Sans MS Bold" charset="0"/>
                <a:cs typeface="Tunga" pitchFamily="34" charset="0"/>
              </a:rPr>
              <a:t> accident </a:t>
            </a:r>
          </a:p>
        </p:txBody>
      </p:sp>
      <p:sp>
        <p:nvSpPr>
          <p:cNvPr id="3" name="Content Placeholder 2"/>
          <p:cNvSpPr>
            <a:spLocks noGrp="1"/>
          </p:cNvSpPr>
          <p:nvPr>
            <p:ph sz="quarter" idx="4294967295"/>
          </p:nvPr>
        </p:nvSpPr>
        <p:spPr>
          <a:xfrm>
            <a:off x="3348058" y="973932"/>
            <a:ext cx="5521325" cy="3702844"/>
          </a:xfrm>
          <a:prstGeom prst="rect">
            <a:avLst/>
          </a:prstGeom>
        </p:spPr>
        <p:txBody>
          <a:bodyPr/>
          <a:lstStyle/>
          <a:p>
            <a:pPr marL="0" indent="0" eaLnBrk="1" fontAlgn="auto" hangingPunct="1">
              <a:spcAft>
                <a:spcPts val="0"/>
              </a:spcAft>
              <a:buFont typeface="Arial" charset="0"/>
              <a:buNone/>
              <a:defRPr/>
            </a:pPr>
            <a:endParaRPr lang="en-US" dirty="0" smtClean="0">
              <a:latin typeface="+mn-lt"/>
              <a:ea typeface="+mn-ea"/>
            </a:endParaRPr>
          </a:p>
          <a:p>
            <a:pPr indent="-173736" algn="just" eaLnBrk="1" fontAlgn="auto" hangingPunct="1">
              <a:lnSpc>
                <a:spcPct val="150000"/>
              </a:lnSpc>
              <a:spcAft>
                <a:spcPts val="0"/>
              </a:spcAft>
              <a:defRPr/>
            </a:pPr>
            <a:endParaRPr lang="en-US" dirty="0" smtClean="0">
              <a:latin typeface="+mn-lt"/>
              <a:ea typeface="+mn-ea"/>
            </a:endParaRPr>
          </a:p>
          <a:p>
            <a:pPr indent="-173736" algn="just" eaLnBrk="1" fontAlgn="auto" hangingPunct="1">
              <a:lnSpc>
                <a:spcPct val="150000"/>
              </a:lnSpc>
              <a:spcAft>
                <a:spcPts val="0"/>
              </a:spcAft>
              <a:defRPr/>
            </a:pPr>
            <a:endParaRPr lang="en-US" dirty="0" smtClean="0">
              <a:latin typeface="+mn-lt"/>
              <a:ea typeface="+mn-ea"/>
            </a:endParaRPr>
          </a:p>
          <a:p>
            <a:pPr indent="-173736" eaLnBrk="1" fontAlgn="auto" hangingPunct="1">
              <a:spcAft>
                <a:spcPts val="0"/>
              </a:spcAft>
              <a:defRPr/>
            </a:pPr>
            <a:endParaRPr lang="en-US" dirty="0" smtClean="0">
              <a:latin typeface="+mn-lt"/>
              <a:ea typeface="+mn-ea"/>
            </a:endParaRPr>
          </a:p>
          <a:p>
            <a:pPr marL="0" indent="0" eaLnBrk="1" fontAlgn="auto" hangingPunct="1">
              <a:spcAft>
                <a:spcPts val="0"/>
              </a:spcAft>
              <a:buFont typeface="Arial" pitchFamily="34" charset="0"/>
              <a:buNone/>
              <a:defRPr/>
            </a:pPr>
            <a:endParaRPr lang="en-US" dirty="0">
              <a:latin typeface="+mn-lt"/>
              <a:ea typeface="+mn-ea"/>
            </a:endParaRPr>
          </a:p>
        </p:txBody>
      </p:sp>
      <p:pic>
        <p:nvPicPr>
          <p:cNvPr id="2253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383552"/>
            <a:ext cx="2794000" cy="262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25342" y="843558"/>
            <a:ext cx="5400675" cy="4413516"/>
          </a:xfrm>
          <a:prstGeom prst="rect">
            <a:avLst/>
          </a:prstGeom>
          <a:noFill/>
        </p:spPr>
        <p:txBody>
          <a:bodyPr>
            <a:spAutoFit/>
          </a:bodyPr>
          <a:lstStyle/>
          <a:p>
            <a:pPr algn="ctr">
              <a:lnSpc>
                <a:spcPct val="130000"/>
              </a:lnSpc>
              <a:defRPr/>
            </a:pPr>
            <a:r>
              <a:rPr lang="en-US" sz="2400" dirty="0">
                <a:latin typeface="+mn-lt"/>
                <a:ea typeface="ＭＳ Ｐゴシック" charset="0"/>
                <a:cs typeface="ＭＳ Ｐゴシック" charset="0"/>
              </a:rPr>
              <a:t>Management</a:t>
            </a:r>
          </a:p>
          <a:p>
            <a:pPr marL="171450" indent="-171450" algn="l">
              <a:lnSpc>
                <a:spcPct val="130000"/>
              </a:lnSpc>
              <a:buFont typeface="Wingdings" charset="2"/>
              <a:buChar char="§"/>
              <a:defRPr/>
            </a:pPr>
            <a:r>
              <a:rPr lang="en-US" sz="2400" dirty="0">
                <a:latin typeface="+mn-lt"/>
                <a:ea typeface="ＭＳ Ｐゴシック" charset="0"/>
                <a:cs typeface="ＭＳ Ｐゴシック" charset="0"/>
              </a:rPr>
              <a:t>inform the patient about the cause and nature of the complication.</a:t>
            </a:r>
          </a:p>
          <a:p>
            <a:pPr marL="171450" indent="-171450" algn="l">
              <a:lnSpc>
                <a:spcPct val="130000"/>
              </a:lnSpc>
              <a:buFont typeface="Wingdings" charset="2"/>
              <a:buChar char="§"/>
              <a:defRPr/>
            </a:pPr>
            <a:r>
              <a:rPr lang="en-US" sz="2400" dirty="0">
                <a:latin typeface="+mn-lt"/>
                <a:ea typeface="ＭＳ Ｐゴシック" charset="0"/>
                <a:cs typeface="ＭＳ Ｐゴシック" charset="0"/>
              </a:rPr>
              <a:t>Immediately irrigate with normal saline to decrease the soft-tissue irritation by diluting the </a:t>
            </a:r>
            <a:r>
              <a:rPr lang="en-US" sz="2400" dirty="0" err="1">
                <a:latin typeface="+mn-lt"/>
                <a:ea typeface="ＭＳ Ｐゴシック" charset="0"/>
                <a:cs typeface="ＭＳ Ｐゴシック" charset="0"/>
              </a:rPr>
              <a:t>NaOCl</a:t>
            </a:r>
            <a:r>
              <a:rPr lang="en-US" sz="2400" dirty="0">
                <a:latin typeface="+mn-lt"/>
                <a:ea typeface="ＭＳ Ｐゴシック" charset="0"/>
                <a:cs typeface="ＭＳ Ｐゴシック" charset="0"/>
              </a:rPr>
              <a:t>.</a:t>
            </a:r>
          </a:p>
          <a:p>
            <a:pPr marL="171450" indent="-171450" algn="l">
              <a:lnSpc>
                <a:spcPct val="130000"/>
              </a:lnSpc>
              <a:buFont typeface="Wingdings" charset="2"/>
              <a:buChar char="§"/>
              <a:defRPr/>
            </a:pPr>
            <a:r>
              <a:rPr lang="en-US" sz="2400" dirty="0">
                <a:latin typeface="+mn-lt"/>
                <a:ea typeface="ＭＳ Ｐゴシック" charset="0"/>
                <a:cs typeface="ＭＳ Ｐゴシック" charset="0"/>
              </a:rPr>
              <a:t>Let the bleeding response continue as it helps to flush the irritant out of the tissues.</a:t>
            </a:r>
          </a:p>
        </p:txBody>
      </p:sp>
      <p:sp>
        <p:nvSpPr>
          <p:cNvPr id="6" name="Oval 5"/>
          <p:cNvSpPr>
            <a:spLocks noChangeArrowheads="1"/>
          </p:cNvSpPr>
          <p:nvPr/>
        </p:nvSpPr>
        <p:spPr bwMode="auto">
          <a:xfrm>
            <a:off x="971567" y="2409825"/>
            <a:ext cx="504825" cy="323850"/>
          </a:xfrm>
          <a:prstGeom prst="ellipse">
            <a:avLst/>
          </a:prstGeom>
          <a:solidFill>
            <a:schemeClr val="bg1"/>
          </a:solidFill>
          <a:ln w="9525">
            <a:solidFill>
              <a:schemeClr val="bg1"/>
            </a:solidFill>
            <a:round/>
            <a:headEnd/>
            <a:tailEnd/>
          </a:ln>
          <a:effectLst>
            <a:outerShdw blurRad="50800" dist="38100" dir="2700000" algn="br" rotWithShape="0">
              <a:srgbClr val="808080">
                <a:alpha val="39999"/>
              </a:srgbClr>
            </a:outerShdw>
          </a:effec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1713262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76225" y="171450"/>
            <a:ext cx="8591550" cy="800100"/>
          </a:xfrm>
        </p:spPr>
        <p:txBody>
          <a:bodyPr/>
          <a:lstStyle/>
          <a:p>
            <a:pPr algn="ctr" eaLnBrk="1" hangingPunct="1"/>
            <a:r>
              <a:rPr lang="en-US" smtClean="0">
                <a:solidFill>
                  <a:srgbClr val="FF33CC"/>
                </a:solidFill>
                <a:latin typeface="Comic Sans MS Bold" charset="0"/>
                <a:cs typeface="Tunga" pitchFamily="34" charset="0"/>
              </a:rPr>
              <a:t>Sodium hypochloride accident </a:t>
            </a:r>
          </a:p>
        </p:txBody>
      </p:sp>
      <p:sp>
        <p:nvSpPr>
          <p:cNvPr id="3" name="Content Placeholder 2"/>
          <p:cNvSpPr>
            <a:spLocks noGrp="1"/>
          </p:cNvSpPr>
          <p:nvPr>
            <p:ph sz="quarter" idx="4294967295"/>
          </p:nvPr>
        </p:nvSpPr>
        <p:spPr>
          <a:xfrm>
            <a:off x="3348058" y="973932"/>
            <a:ext cx="5521325" cy="3702844"/>
          </a:xfrm>
          <a:prstGeom prst="rect">
            <a:avLst/>
          </a:prstGeom>
        </p:spPr>
        <p:txBody>
          <a:bodyPr/>
          <a:lstStyle/>
          <a:p>
            <a:pPr marL="0" indent="0" eaLnBrk="1" fontAlgn="auto" hangingPunct="1">
              <a:spcAft>
                <a:spcPts val="0"/>
              </a:spcAft>
              <a:buFont typeface="Arial" charset="0"/>
              <a:buNone/>
              <a:defRPr/>
            </a:pPr>
            <a:endParaRPr lang="en-US" dirty="0" smtClean="0">
              <a:latin typeface="+mn-lt"/>
              <a:ea typeface="+mn-ea"/>
            </a:endParaRPr>
          </a:p>
          <a:p>
            <a:pPr indent="-173736" algn="just" eaLnBrk="1" fontAlgn="auto" hangingPunct="1">
              <a:lnSpc>
                <a:spcPct val="150000"/>
              </a:lnSpc>
              <a:spcAft>
                <a:spcPts val="0"/>
              </a:spcAft>
              <a:defRPr/>
            </a:pPr>
            <a:endParaRPr lang="en-US" dirty="0" smtClean="0">
              <a:latin typeface="+mn-lt"/>
              <a:ea typeface="+mn-ea"/>
            </a:endParaRPr>
          </a:p>
          <a:p>
            <a:pPr indent="-173736" algn="just" eaLnBrk="1" fontAlgn="auto" hangingPunct="1">
              <a:lnSpc>
                <a:spcPct val="150000"/>
              </a:lnSpc>
              <a:spcAft>
                <a:spcPts val="0"/>
              </a:spcAft>
              <a:defRPr/>
            </a:pPr>
            <a:endParaRPr lang="en-US" dirty="0" smtClean="0">
              <a:latin typeface="+mn-lt"/>
              <a:ea typeface="+mn-ea"/>
            </a:endParaRPr>
          </a:p>
          <a:p>
            <a:pPr indent="-173736" eaLnBrk="1" fontAlgn="auto" hangingPunct="1">
              <a:spcAft>
                <a:spcPts val="0"/>
              </a:spcAft>
              <a:defRPr/>
            </a:pPr>
            <a:endParaRPr lang="en-US" dirty="0" smtClean="0">
              <a:latin typeface="+mn-lt"/>
              <a:ea typeface="+mn-ea"/>
            </a:endParaRPr>
          </a:p>
          <a:p>
            <a:pPr marL="0" indent="0" eaLnBrk="1" fontAlgn="auto" hangingPunct="1">
              <a:spcAft>
                <a:spcPts val="0"/>
              </a:spcAft>
              <a:buFont typeface="Arial" pitchFamily="34" charset="0"/>
              <a:buNone/>
              <a:defRPr/>
            </a:pPr>
            <a:endParaRPr lang="en-US" dirty="0">
              <a:latin typeface="+mn-lt"/>
              <a:ea typeface="+mn-ea"/>
            </a:endParaRPr>
          </a:p>
        </p:txBody>
      </p:sp>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383552"/>
            <a:ext cx="2794000" cy="262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48069" y="1113404"/>
            <a:ext cx="5616575" cy="2012859"/>
          </a:xfrm>
          <a:prstGeom prst="rect">
            <a:avLst/>
          </a:prstGeom>
          <a:noFill/>
        </p:spPr>
        <p:txBody>
          <a:bodyPr>
            <a:spAutoFit/>
          </a:bodyPr>
          <a:lstStyle/>
          <a:p>
            <a:pPr algn="l">
              <a:lnSpc>
                <a:spcPct val="130000"/>
              </a:lnSpc>
              <a:defRPr/>
            </a:pPr>
            <a:endParaRPr lang="en-US" sz="2400" dirty="0">
              <a:latin typeface="Garamond" charset="0"/>
              <a:ea typeface="ＭＳ Ｐゴシック" charset="0"/>
              <a:cs typeface="ＭＳ Ｐゴシック" charset="0"/>
            </a:endParaRPr>
          </a:p>
          <a:p>
            <a:pPr marL="342900" indent="-342900" algn="just">
              <a:lnSpc>
                <a:spcPct val="130000"/>
              </a:lnSpc>
              <a:buFont typeface="Wingdings" charset="2"/>
              <a:buChar char="§"/>
              <a:defRPr/>
            </a:pPr>
            <a:r>
              <a:rPr lang="en-US" sz="2400" dirty="0">
                <a:latin typeface="+mn-lt"/>
                <a:ea typeface="ＭＳ Ｐゴシック" charset="0"/>
                <a:cs typeface="ＭＳ Ｐゴシック" charset="0"/>
              </a:rPr>
              <a:t>Prophylactic antibiotic coverage for 7 to 10 days to prevent secondary infection or spreading of the present infection.</a:t>
            </a:r>
          </a:p>
        </p:txBody>
      </p:sp>
      <p:sp>
        <p:nvSpPr>
          <p:cNvPr id="6" name="Oval 5"/>
          <p:cNvSpPr>
            <a:spLocks noChangeArrowheads="1"/>
          </p:cNvSpPr>
          <p:nvPr/>
        </p:nvSpPr>
        <p:spPr bwMode="auto">
          <a:xfrm>
            <a:off x="971567" y="2409825"/>
            <a:ext cx="504825" cy="323850"/>
          </a:xfrm>
          <a:prstGeom prst="ellipse">
            <a:avLst/>
          </a:prstGeom>
          <a:solidFill>
            <a:schemeClr val="bg1"/>
          </a:solidFill>
          <a:ln w="9525">
            <a:solidFill>
              <a:schemeClr val="bg1"/>
            </a:solidFill>
            <a:round/>
            <a:headEnd/>
            <a:tailEnd/>
          </a:ln>
          <a:effectLst>
            <a:outerShdw blurRad="50800" dist="38100" dir="2700000" algn="br" rotWithShape="0">
              <a:srgbClr val="808080">
                <a:alpha val="39999"/>
              </a:srgbClr>
            </a:outerShdw>
          </a:effec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3103616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74638" y="973932"/>
            <a:ext cx="5592762" cy="3702844"/>
          </a:xfrm>
          <a:prstGeom prst="rect">
            <a:avLst/>
          </a:prstGeom>
        </p:spPr>
        <p:txBody>
          <a:bodyPr>
            <a:normAutofit lnSpcReduction="10000"/>
          </a:bodyPr>
          <a:lstStyle/>
          <a:p>
            <a:pPr lvl="1" indent="-173736" algn="just" eaLnBrk="1" fontAlgn="auto" hangingPunct="1">
              <a:lnSpc>
                <a:spcPct val="145000"/>
              </a:lnSpc>
              <a:spcBef>
                <a:spcPct val="50000"/>
              </a:spcBef>
              <a:spcAft>
                <a:spcPts val="0"/>
              </a:spcAft>
              <a:buClr>
                <a:srgbClr val="FF33CC"/>
              </a:buClr>
              <a:buSzPct val="85000"/>
              <a:buFont typeface="Wingdings" charset="2"/>
              <a:buChar char="ü"/>
              <a:defRPr/>
            </a:pPr>
            <a:r>
              <a:rPr lang="en-US" sz="2400" dirty="0">
                <a:latin typeface="+mn-lt"/>
                <a:ea typeface="+mn-ea"/>
                <a:cs typeface="Times New Roman" pitchFamily="18" charset="0"/>
              </a:rPr>
              <a:t>Anti microbial properties </a:t>
            </a:r>
            <a:r>
              <a:rPr lang="en-US" sz="2400" dirty="0" smtClean="0">
                <a:latin typeface="+mn-lt"/>
                <a:ea typeface="+mn-ea"/>
                <a:cs typeface="Times New Roman" pitchFamily="18" charset="0"/>
              </a:rPr>
              <a:t/>
            </a:r>
            <a:br>
              <a:rPr lang="en-US" sz="2400" dirty="0" smtClean="0">
                <a:latin typeface="+mn-lt"/>
                <a:ea typeface="+mn-ea"/>
                <a:cs typeface="Times New Roman" pitchFamily="18" charset="0"/>
              </a:rPr>
            </a:br>
            <a:r>
              <a:rPr lang="en-US" sz="2400" dirty="0" smtClean="0">
                <a:latin typeface="+mn-lt"/>
                <a:ea typeface="+mn-ea"/>
                <a:cs typeface="Times New Roman" pitchFamily="18" charset="0"/>
              </a:rPr>
              <a:t> (broad </a:t>
            </a:r>
            <a:r>
              <a:rPr lang="en-US" sz="2400" dirty="0" err="1" smtClean="0">
                <a:latin typeface="+mn-lt"/>
                <a:ea typeface="+mn-ea"/>
                <a:cs typeface="Times New Roman" pitchFamily="18" charset="0"/>
              </a:rPr>
              <a:t>spctrum</a:t>
            </a:r>
            <a:r>
              <a:rPr lang="en-US" sz="2400" dirty="0" smtClean="0">
                <a:latin typeface="+mn-lt"/>
                <a:ea typeface="+mn-ea"/>
                <a:cs typeface="Times New Roman" pitchFamily="18" charset="0"/>
              </a:rPr>
              <a:t> antimicrobial agent )</a:t>
            </a:r>
            <a:endParaRPr lang="en-US" sz="2400" dirty="0">
              <a:latin typeface="+mn-lt"/>
              <a:ea typeface="+mn-ea"/>
              <a:cs typeface="Times New Roman" pitchFamily="18" charset="0"/>
            </a:endParaRPr>
          </a:p>
          <a:p>
            <a:pPr marL="513652" lvl="1" indent="-342900" eaLnBrk="1" fontAlgn="auto" hangingPunct="1">
              <a:spcBef>
                <a:spcPct val="50000"/>
              </a:spcBef>
              <a:spcAft>
                <a:spcPts val="0"/>
              </a:spcAft>
              <a:buClr>
                <a:srgbClr val="FF33CC"/>
              </a:buClr>
              <a:buSzPct val="80000"/>
              <a:buFont typeface="Wingdings" charset="2"/>
              <a:buChar char="§"/>
              <a:defRPr/>
            </a:pPr>
            <a:r>
              <a:rPr lang="en-US" sz="2400" dirty="0">
                <a:latin typeface="+mn-lt"/>
                <a:ea typeface="+mn-ea"/>
                <a:cs typeface="Times New Roman" pitchFamily="18" charset="0"/>
              </a:rPr>
              <a:t>Tissue</a:t>
            </a:r>
            <a:r>
              <a:rPr lang="en-US" sz="2400" b="1" dirty="0">
                <a:latin typeface="+mn-lt"/>
                <a:ea typeface="+mn-ea"/>
                <a:cs typeface="Times New Roman" pitchFamily="18" charset="0"/>
              </a:rPr>
              <a:t> </a:t>
            </a:r>
            <a:r>
              <a:rPr lang="en-US" sz="2400" dirty="0">
                <a:latin typeface="+mn-lt"/>
                <a:ea typeface="+mn-ea"/>
                <a:cs typeface="Times New Roman" pitchFamily="18" charset="0"/>
              </a:rPr>
              <a:t>solvent. </a:t>
            </a:r>
          </a:p>
          <a:p>
            <a:pPr lvl="1" indent="-173736" eaLnBrk="1" fontAlgn="auto" hangingPunct="1">
              <a:spcBef>
                <a:spcPct val="50000"/>
              </a:spcBef>
              <a:spcAft>
                <a:spcPts val="0"/>
              </a:spcAft>
              <a:buClr>
                <a:srgbClr val="FF33CC"/>
              </a:buClr>
              <a:buSzPct val="80000"/>
              <a:buFont typeface="Wingdings" charset="2"/>
              <a:buChar char="ü"/>
              <a:defRPr/>
            </a:pPr>
            <a:r>
              <a:rPr lang="en-US" sz="2400" dirty="0">
                <a:latin typeface="+mn-lt"/>
                <a:ea typeface="+mn-ea"/>
                <a:cs typeface="Times New Roman" pitchFamily="18" charset="0"/>
              </a:rPr>
              <a:t>Flush debris.</a:t>
            </a:r>
          </a:p>
          <a:p>
            <a:pPr lvl="1" indent="-173736" eaLnBrk="1" fontAlgn="auto" hangingPunct="1">
              <a:spcBef>
                <a:spcPct val="50000"/>
              </a:spcBef>
              <a:spcAft>
                <a:spcPts val="0"/>
              </a:spcAft>
              <a:buClr>
                <a:srgbClr val="FF33CC"/>
              </a:buClr>
              <a:buSzPct val="80000"/>
              <a:buFont typeface="Wingdings" charset="2"/>
              <a:buChar char="ü"/>
              <a:defRPr/>
            </a:pPr>
            <a:r>
              <a:rPr lang="en-US" sz="2400" dirty="0">
                <a:latin typeface="+mn-lt"/>
                <a:ea typeface="+mn-ea"/>
                <a:cs typeface="Times New Roman" pitchFamily="18" charset="0"/>
              </a:rPr>
              <a:t>Lubricant.</a:t>
            </a:r>
          </a:p>
          <a:p>
            <a:pPr marL="513652" lvl="1" indent="-342900" eaLnBrk="1" fontAlgn="auto" hangingPunct="1">
              <a:spcBef>
                <a:spcPct val="50000"/>
              </a:spcBef>
              <a:spcAft>
                <a:spcPts val="0"/>
              </a:spcAft>
              <a:buClr>
                <a:srgbClr val="FF33CC"/>
              </a:buClr>
              <a:buSzPct val="80000"/>
              <a:buFont typeface="Wingdings" charset="2"/>
              <a:buChar char="§"/>
              <a:defRPr/>
            </a:pPr>
            <a:r>
              <a:rPr lang="en-US" sz="2400" dirty="0">
                <a:latin typeface="+mn-lt"/>
                <a:ea typeface="+mn-ea"/>
                <a:cs typeface="Times New Roman" pitchFamily="18" charset="0"/>
              </a:rPr>
              <a:t>Eliminate the smear layer</a:t>
            </a:r>
            <a:r>
              <a:rPr lang="en-US" sz="2400" dirty="0" smtClean="0">
                <a:latin typeface="+mn-lt"/>
                <a:ea typeface="+mn-ea"/>
                <a:cs typeface="Times New Roman" pitchFamily="18" charset="0"/>
              </a:rPr>
              <a:t>. </a:t>
            </a:r>
            <a:endParaRPr lang="en-US" sz="2400" dirty="0">
              <a:latin typeface="+mn-lt"/>
              <a:ea typeface="+mn-ea"/>
              <a:cs typeface="Times New Roman" pitchFamily="18" charset="0"/>
            </a:endParaRPr>
          </a:p>
          <a:p>
            <a:pPr lvl="1" indent="-173736" eaLnBrk="1" fontAlgn="auto" hangingPunct="1">
              <a:spcBef>
                <a:spcPct val="50000"/>
              </a:spcBef>
              <a:spcAft>
                <a:spcPts val="0"/>
              </a:spcAft>
              <a:buClr>
                <a:srgbClr val="FF33CC"/>
              </a:buClr>
              <a:buSzPct val="80000"/>
              <a:buFont typeface="Wingdings" charset="2"/>
              <a:buChar char="ü"/>
              <a:defRPr/>
            </a:pPr>
            <a:r>
              <a:rPr lang="en-US" sz="2400" dirty="0">
                <a:latin typeface="+mn-lt"/>
                <a:ea typeface="+mn-ea"/>
                <a:cs typeface="Times New Roman" pitchFamily="18" charset="0"/>
              </a:rPr>
              <a:t>Low toxicity level.</a:t>
            </a:r>
          </a:p>
          <a:p>
            <a:pPr indent="-173736" eaLnBrk="1" fontAlgn="auto" hangingPunct="1">
              <a:spcAft>
                <a:spcPts val="0"/>
              </a:spcAft>
              <a:defRPr/>
            </a:pPr>
            <a:endParaRPr lang="en-US" dirty="0">
              <a:latin typeface="+mn-lt"/>
              <a:ea typeface="+mn-ea"/>
            </a:endParaRPr>
          </a:p>
        </p:txBody>
      </p:sp>
      <p:sp>
        <p:nvSpPr>
          <p:cNvPr id="4" name="Multiply 3"/>
          <p:cNvSpPr>
            <a:spLocks/>
          </p:cNvSpPr>
          <p:nvPr/>
        </p:nvSpPr>
        <p:spPr bwMode="auto">
          <a:xfrm>
            <a:off x="4104482" y="3723878"/>
            <a:ext cx="360362" cy="253604"/>
          </a:xfrm>
          <a:custGeom>
            <a:avLst/>
            <a:gdLst>
              <a:gd name="T0" fmla="*/ 59340 w 360362"/>
              <a:gd name="T1" fmla="*/ 110210 h 338138"/>
              <a:gd name="T2" fmla="*/ 113760 w 360362"/>
              <a:gd name="T3" fmla="*/ 52214 h 338138"/>
              <a:gd name="T4" fmla="*/ 180181 w 360362"/>
              <a:gd name="T5" fmla="*/ 114539 h 338138"/>
              <a:gd name="T6" fmla="*/ 246602 w 360362"/>
              <a:gd name="T7" fmla="*/ 52214 h 338138"/>
              <a:gd name="T8" fmla="*/ 301022 w 360362"/>
              <a:gd name="T9" fmla="*/ 110210 h 338138"/>
              <a:gd name="T10" fmla="*/ 238295 w 360362"/>
              <a:gd name="T11" fmla="*/ 169069 h 338138"/>
              <a:gd name="T12" fmla="*/ 301022 w 360362"/>
              <a:gd name="T13" fmla="*/ 227928 h 338138"/>
              <a:gd name="T14" fmla="*/ 246602 w 360362"/>
              <a:gd name="T15" fmla="*/ 285924 h 338138"/>
              <a:gd name="T16" fmla="*/ 180181 w 360362"/>
              <a:gd name="T17" fmla="*/ 223599 h 338138"/>
              <a:gd name="T18" fmla="*/ 113760 w 360362"/>
              <a:gd name="T19" fmla="*/ 285924 h 338138"/>
              <a:gd name="T20" fmla="*/ 59340 w 360362"/>
              <a:gd name="T21" fmla="*/ 227928 h 338138"/>
              <a:gd name="T22" fmla="*/ 122067 w 360362"/>
              <a:gd name="T23" fmla="*/ 169069 h 338138"/>
              <a:gd name="T24" fmla="*/ 59340 w 360362"/>
              <a:gd name="T25" fmla="*/ 110210 h 3381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0362" h="338138">
                <a:moveTo>
                  <a:pt x="59340" y="110210"/>
                </a:moveTo>
                <a:lnTo>
                  <a:pt x="113760" y="52214"/>
                </a:lnTo>
                <a:lnTo>
                  <a:pt x="180181" y="114539"/>
                </a:lnTo>
                <a:lnTo>
                  <a:pt x="246602" y="52214"/>
                </a:lnTo>
                <a:lnTo>
                  <a:pt x="301022" y="110210"/>
                </a:lnTo>
                <a:lnTo>
                  <a:pt x="238295" y="169069"/>
                </a:lnTo>
                <a:lnTo>
                  <a:pt x="301022" y="227928"/>
                </a:lnTo>
                <a:lnTo>
                  <a:pt x="246602" y="285924"/>
                </a:lnTo>
                <a:lnTo>
                  <a:pt x="180181" y="223599"/>
                </a:lnTo>
                <a:lnTo>
                  <a:pt x="113760" y="285924"/>
                </a:lnTo>
                <a:lnTo>
                  <a:pt x="59340" y="227928"/>
                </a:lnTo>
                <a:lnTo>
                  <a:pt x="122067" y="169069"/>
                </a:lnTo>
                <a:lnTo>
                  <a:pt x="59340" y="110210"/>
                </a:lnTo>
                <a:close/>
              </a:path>
            </a:pathLst>
          </a:custGeom>
          <a:solidFill>
            <a:srgbClr val="FF33CC"/>
          </a:solidFill>
          <a:ln w="9525" cap="flat" cmpd="sng">
            <a:solidFill>
              <a:schemeClr val="accent1"/>
            </a:solidFill>
            <a:prstDash val="solid"/>
            <a:round/>
            <a:headEnd/>
            <a:tailEnd/>
          </a:ln>
          <a:effectLst>
            <a:outerShdw blurRad="50800" dist="38100" dir="2700000" algn="br" rotWithShape="0">
              <a:srgbClr val="000000">
                <a:alpha val="39999"/>
              </a:srgbClr>
            </a:outerShdw>
          </a:effectLst>
        </p:spPr>
        <p:txBody>
          <a:bodyPr anchor="ctr"/>
          <a:lstStyle/>
          <a:p>
            <a:pPr>
              <a:defRPr/>
            </a:pPr>
            <a:endParaRPr lang="en-US"/>
          </a:p>
        </p:txBody>
      </p:sp>
      <p:sp>
        <p:nvSpPr>
          <p:cNvPr id="5" name="Multiply 4"/>
          <p:cNvSpPr>
            <a:spLocks/>
          </p:cNvSpPr>
          <p:nvPr/>
        </p:nvSpPr>
        <p:spPr bwMode="auto">
          <a:xfrm>
            <a:off x="2952000" y="2231401"/>
            <a:ext cx="360363" cy="253603"/>
          </a:xfrm>
          <a:custGeom>
            <a:avLst/>
            <a:gdLst>
              <a:gd name="T0" fmla="*/ 59341 w 360363"/>
              <a:gd name="T1" fmla="*/ 110210 h 338137"/>
              <a:gd name="T2" fmla="*/ 113760 w 360363"/>
              <a:gd name="T3" fmla="*/ 52214 h 338137"/>
              <a:gd name="T4" fmla="*/ 180182 w 360363"/>
              <a:gd name="T5" fmla="*/ 114539 h 338137"/>
              <a:gd name="T6" fmla="*/ 246603 w 360363"/>
              <a:gd name="T7" fmla="*/ 52214 h 338137"/>
              <a:gd name="T8" fmla="*/ 301022 w 360363"/>
              <a:gd name="T9" fmla="*/ 110210 h 338137"/>
              <a:gd name="T10" fmla="*/ 238295 w 360363"/>
              <a:gd name="T11" fmla="*/ 169069 h 338137"/>
              <a:gd name="T12" fmla="*/ 301022 w 360363"/>
              <a:gd name="T13" fmla="*/ 227927 h 338137"/>
              <a:gd name="T14" fmla="*/ 246603 w 360363"/>
              <a:gd name="T15" fmla="*/ 285923 h 338137"/>
              <a:gd name="T16" fmla="*/ 180182 w 360363"/>
              <a:gd name="T17" fmla="*/ 223598 h 338137"/>
              <a:gd name="T18" fmla="*/ 113760 w 360363"/>
              <a:gd name="T19" fmla="*/ 285923 h 338137"/>
              <a:gd name="T20" fmla="*/ 59341 w 360363"/>
              <a:gd name="T21" fmla="*/ 227927 h 338137"/>
              <a:gd name="T22" fmla="*/ 122068 w 360363"/>
              <a:gd name="T23" fmla="*/ 169069 h 338137"/>
              <a:gd name="T24" fmla="*/ 59341 w 360363"/>
              <a:gd name="T25" fmla="*/ 110210 h 338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0363" h="338137">
                <a:moveTo>
                  <a:pt x="59341" y="110210"/>
                </a:moveTo>
                <a:lnTo>
                  <a:pt x="113760" y="52214"/>
                </a:lnTo>
                <a:lnTo>
                  <a:pt x="180182" y="114539"/>
                </a:lnTo>
                <a:lnTo>
                  <a:pt x="246603" y="52214"/>
                </a:lnTo>
                <a:lnTo>
                  <a:pt x="301022" y="110210"/>
                </a:lnTo>
                <a:lnTo>
                  <a:pt x="238295" y="169069"/>
                </a:lnTo>
                <a:lnTo>
                  <a:pt x="301022" y="227927"/>
                </a:lnTo>
                <a:lnTo>
                  <a:pt x="246603" y="285923"/>
                </a:lnTo>
                <a:lnTo>
                  <a:pt x="180182" y="223598"/>
                </a:lnTo>
                <a:lnTo>
                  <a:pt x="113760" y="285923"/>
                </a:lnTo>
                <a:lnTo>
                  <a:pt x="59341" y="227927"/>
                </a:lnTo>
                <a:lnTo>
                  <a:pt x="122068" y="169069"/>
                </a:lnTo>
                <a:lnTo>
                  <a:pt x="59341" y="110210"/>
                </a:lnTo>
                <a:close/>
              </a:path>
            </a:pathLst>
          </a:custGeom>
          <a:solidFill>
            <a:srgbClr val="FF33CC"/>
          </a:solidFill>
          <a:ln w="9525" cap="flat" cmpd="sng">
            <a:solidFill>
              <a:schemeClr val="accent1"/>
            </a:solidFill>
            <a:prstDash val="solid"/>
            <a:round/>
            <a:headEnd/>
            <a:tailEnd/>
          </a:ln>
          <a:effectLst>
            <a:outerShdw blurRad="50800" dist="38100" dir="2700000" algn="br" rotWithShape="0">
              <a:srgbClr val="000000">
                <a:alpha val="39999"/>
              </a:srgbClr>
            </a:outerShdw>
          </a:effectLst>
        </p:spPr>
        <p:txBody>
          <a:bodyPr anchor="ctr"/>
          <a:lstStyle/>
          <a:p>
            <a:pPr>
              <a:defRPr/>
            </a:pPr>
            <a:endParaRPr lang="en-US"/>
          </a:p>
        </p:txBody>
      </p:sp>
      <p:pic>
        <p:nvPicPr>
          <p:cNvPr id="266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735806"/>
            <a:ext cx="20955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Rot="1" noChangeArrowheads="1"/>
          </p:cNvSpPr>
          <p:nvPr/>
        </p:nvSpPr>
        <p:spPr bwMode="auto">
          <a:xfrm>
            <a:off x="457200" y="205980"/>
            <a:ext cx="8229600" cy="52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b">
            <a:normAutofit fontScale="92500" lnSpcReduction="20000"/>
          </a:bodyPr>
          <a:lstStyle>
            <a:lvl1pPr algn="l" rtl="0" eaLnBrk="0" fontAlgn="base" hangingPunct="0">
              <a:spcBef>
                <a:spcPts val="400"/>
              </a:spcBef>
              <a:spcAft>
                <a:spcPct val="0"/>
              </a:spcAft>
              <a:defRPr sz="3600" kern="1200">
                <a:solidFill>
                  <a:schemeClr val="tx2"/>
                </a:solidFill>
                <a:latin typeface="+mj-lt"/>
                <a:ea typeface="ＭＳ Ｐゴシック" charset="0"/>
                <a:cs typeface="Tunga" pitchFamily="2"/>
              </a:defRPr>
            </a:lvl1pPr>
            <a:lvl2pPr algn="l" rtl="0" eaLnBrk="0" fontAlgn="base" hangingPunct="0">
              <a:spcBef>
                <a:spcPts val="400"/>
              </a:spcBef>
              <a:spcAft>
                <a:spcPct val="0"/>
              </a:spcAft>
              <a:defRPr sz="3600">
                <a:solidFill>
                  <a:schemeClr val="tx2"/>
                </a:solidFill>
                <a:latin typeface="Arial" charset="0"/>
                <a:ea typeface="ＭＳ Ｐゴシック" charset="0"/>
              </a:defRPr>
            </a:lvl2pPr>
            <a:lvl3pPr algn="l" rtl="0" eaLnBrk="0" fontAlgn="base" hangingPunct="0">
              <a:spcBef>
                <a:spcPts val="400"/>
              </a:spcBef>
              <a:spcAft>
                <a:spcPct val="0"/>
              </a:spcAft>
              <a:defRPr sz="3600">
                <a:solidFill>
                  <a:schemeClr val="tx2"/>
                </a:solidFill>
                <a:latin typeface="Arial" charset="0"/>
                <a:ea typeface="ＭＳ Ｐゴシック" charset="0"/>
              </a:defRPr>
            </a:lvl3pPr>
            <a:lvl4pPr algn="l" rtl="0" eaLnBrk="0" fontAlgn="base" hangingPunct="0">
              <a:spcBef>
                <a:spcPts val="400"/>
              </a:spcBef>
              <a:spcAft>
                <a:spcPct val="0"/>
              </a:spcAft>
              <a:defRPr sz="3600">
                <a:solidFill>
                  <a:schemeClr val="tx2"/>
                </a:solidFill>
                <a:latin typeface="Arial" charset="0"/>
                <a:ea typeface="ＭＳ Ｐゴシック" charset="0"/>
              </a:defRPr>
            </a:lvl4pPr>
            <a:lvl5pPr algn="l" rtl="0" eaLnBrk="0" fontAlgn="base" hangingPunct="0">
              <a:spcBef>
                <a:spcPts val="400"/>
              </a:spcBef>
              <a:spcAft>
                <a:spcPct val="0"/>
              </a:spcAft>
              <a:defRPr sz="3600">
                <a:solidFill>
                  <a:schemeClr val="tx2"/>
                </a:solidFill>
                <a:latin typeface="Arial" charset="0"/>
                <a:ea typeface="ＭＳ Ｐゴシック" charset="0"/>
              </a:defRPr>
            </a:lvl5pPr>
            <a:lvl6pPr marL="457200" algn="l" rtl="0" fontAlgn="base">
              <a:spcBef>
                <a:spcPts val="400"/>
              </a:spcBef>
              <a:spcAft>
                <a:spcPct val="0"/>
              </a:spcAft>
              <a:defRPr sz="3600">
                <a:solidFill>
                  <a:schemeClr val="tx2"/>
                </a:solidFill>
                <a:latin typeface="Arial" charset="0"/>
                <a:ea typeface="ＭＳ Ｐゴシック" charset="0"/>
              </a:defRPr>
            </a:lvl6pPr>
            <a:lvl7pPr marL="914400" algn="l" rtl="0" fontAlgn="base">
              <a:spcBef>
                <a:spcPts val="400"/>
              </a:spcBef>
              <a:spcAft>
                <a:spcPct val="0"/>
              </a:spcAft>
              <a:defRPr sz="3600">
                <a:solidFill>
                  <a:schemeClr val="tx2"/>
                </a:solidFill>
                <a:latin typeface="Arial" charset="0"/>
                <a:ea typeface="ＭＳ Ｐゴシック" charset="0"/>
              </a:defRPr>
            </a:lvl7pPr>
            <a:lvl8pPr marL="1371600" algn="l" rtl="0" fontAlgn="base">
              <a:spcBef>
                <a:spcPts val="400"/>
              </a:spcBef>
              <a:spcAft>
                <a:spcPct val="0"/>
              </a:spcAft>
              <a:defRPr sz="3600">
                <a:solidFill>
                  <a:schemeClr val="tx2"/>
                </a:solidFill>
                <a:latin typeface="Arial" charset="0"/>
                <a:ea typeface="ＭＳ Ｐゴシック" charset="0"/>
              </a:defRPr>
            </a:lvl8pPr>
            <a:lvl9pPr marL="1828800" algn="l" rtl="0" fontAlgn="base">
              <a:spcBef>
                <a:spcPts val="400"/>
              </a:spcBef>
              <a:spcAft>
                <a:spcPct val="0"/>
              </a:spcAft>
              <a:defRPr sz="3600">
                <a:solidFill>
                  <a:schemeClr val="tx2"/>
                </a:solidFill>
                <a:latin typeface="Arial" charset="0"/>
                <a:ea typeface="ＭＳ Ｐゴシック" charset="0"/>
              </a:defRPr>
            </a:lvl9pPr>
          </a:lstStyle>
          <a:p>
            <a:pPr eaLnBrk="1" hangingPunct="1">
              <a:defRPr/>
            </a:pPr>
            <a:r>
              <a:rPr lang="en-US" smtClean="0">
                <a:solidFill>
                  <a:srgbClr val="FF33CC"/>
                </a:solidFill>
                <a:latin typeface="+mn-lt"/>
                <a:cs typeface="Arial" charset="0"/>
              </a:rPr>
              <a:t>Chlorhexidine (CHX)</a:t>
            </a:r>
            <a:endParaRPr lang="en-US" dirty="0">
              <a:solidFill>
                <a:srgbClr val="FF33CC"/>
              </a:solidFill>
              <a:latin typeface="+mn-lt"/>
              <a:cs typeface="Arial" charset="0"/>
            </a:endParaRPr>
          </a:p>
        </p:txBody>
      </p:sp>
    </p:spTree>
    <p:extLst>
      <p:ext uri="{BB962C8B-B14F-4D97-AF65-F5344CB8AC3E}">
        <p14:creationId xmlns:p14="http://schemas.microsoft.com/office/powerpoint/2010/main" val="584446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76225" y="171450"/>
            <a:ext cx="8591550" cy="800100"/>
          </a:xfrm>
        </p:spPr>
        <p:txBody>
          <a:bodyPr/>
          <a:lstStyle/>
          <a:p>
            <a:pPr algn="ctr"/>
            <a:r>
              <a:rPr lang="en-US" i="1" smtClean="0">
                <a:solidFill>
                  <a:srgbClr val="FF33CC"/>
                </a:solidFill>
                <a:latin typeface="Comic Sans MS" pitchFamily="66" charset="0"/>
                <a:cs typeface="Arial" pitchFamily="34" charset="0"/>
              </a:rPr>
              <a:t>Concentration</a:t>
            </a:r>
            <a:endParaRPr lang="en-US" smtClean="0">
              <a:latin typeface="Candara" pitchFamily="34" charset="0"/>
              <a:cs typeface="Tunga" pitchFamily="34" charset="0"/>
            </a:endParaRPr>
          </a:p>
        </p:txBody>
      </p:sp>
      <p:sp>
        <p:nvSpPr>
          <p:cNvPr id="3" name="Content Placeholder 2"/>
          <p:cNvSpPr>
            <a:spLocks noGrp="1"/>
          </p:cNvSpPr>
          <p:nvPr>
            <p:ph sz="quarter" idx="4294967295"/>
          </p:nvPr>
        </p:nvSpPr>
        <p:spPr>
          <a:xfrm>
            <a:off x="274650" y="973932"/>
            <a:ext cx="8594725" cy="3702844"/>
          </a:xfrm>
          <a:prstGeom prst="rect">
            <a:avLst/>
          </a:prstGeom>
        </p:spPr>
        <p:txBody>
          <a:bodyPr/>
          <a:lstStyle/>
          <a:p>
            <a:pPr marL="340614" indent="-342900" algn="just" eaLnBrk="1" fontAlgn="auto" hangingPunct="1">
              <a:lnSpc>
                <a:spcPct val="150000"/>
              </a:lnSpc>
              <a:spcBef>
                <a:spcPct val="50000"/>
              </a:spcBef>
              <a:spcAft>
                <a:spcPts val="0"/>
              </a:spcAft>
              <a:buClr>
                <a:srgbClr val="FF33CC"/>
              </a:buClr>
              <a:buSzPct val="90000"/>
              <a:buFont typeface="Wingdings" charset="2"/>
              <a:buChar char="§"/>
              <a:defRPr/>
            </a:pPr>
            <a:r>
              <a:rPr lang="en-US" sz="2400" dirty="0">
                <a:latin typeface="Times New Roman" charset="0"/>
                <a:ea typeface="ＭＳ Ｐゴシック" charset="0"/>
                <a:cs typeface="Times New Roman" charset="0"/>
              </a:rPr>
              <a:t>0.2% is concentration </a:t>
            </a:r>
            <a:r>
              <a:rPr lang="en-US" sz="2400" dirty="0" smtClean="0">
                <a:latin typeface="Times New Roman" charset="0"/>
                <a:ea typeface="ＭＳ Ｐゴシック" charset="0"/>
                <a:cs typeface="Times New Roman" charset="0"/>
              </a:rPr>
              <a:t>commonly </a:t>
            </a:r>
            <a:r>
              <a:rPr lang="en-US" sz="2400" dirty="0">
                <a:latin typeface="Times New Roman" charset="0"/>
                <a:ea typeface="ＭＳ Ｐゴシック" charset="0"/>
                <a:cs typeface="Times New Roman" charset="0"/>
              </a:rPr>
              <a:t>used for </a:t>
            </a:r>
            <a:r>
              <a:rPr lang="en-US" sz="2400" dirty="0" smtClean="0">
                <a:latin typeface="Times New Roman" charset="0"/>
                <a:ea typeface="ＭＳ Ｐゴシック" charset="0"/>
                <a:cs typeface="Times New Roman" charset="0"/>
              </a:rPr>
              <a:t>chemically </a:t>
            </a:r>
            <a:r>
              <a:rPr lang="en-US" sz="2400" dirty="0">
                <a:latin typeface="Times New Roman" charset="0"/>
                <a:ea typeface="ＭＳ Ｐゴシック" charset="0"/>
                <a:cs typeface="Times New Roman" charset="0"/>
              </a:rPr>
              <a:t>plaque </a:t>
            </a:r>
            <a:r>
              <a:rPr lang="en-US" sz="2400" dirty="0" smtClean="0">
                <a:latin typeface="Times New Roman" charset="0"/>
                <a:ea typeface="ＭＳ Ｐゴシック" charset="0"/>
                <a:cs typeface="Times New Roman" charset="0"/>
              </a:rPr>
              <a:t>control </a:t>
            </a:r>
            <a:r>
              <a:rPr lang="en-US" sz="2400" dirty="0">
                <a:latin typeface="Times New Roman" charset="0"/>
                <a:ea typeface="ＭＳ Ｐゴシック" charset="0"/>
                <a:cs typeface="Times New Roman" charset="0"/>
              </a:rPr>
              <a:t>in oral cavity </a:t>
            </a:r>
            <a:r>
              <a:rPr lang="en-US" sz="2400" dirty="0" smtClean="0">
                <a:latin typeface="Times New Roman" charset="0"/>
                <a:ea typeface="ＭＳ Ｐゴシック" charset="0"/>
                <a:cs typeface="Times New Roman" charset="0"/>
              </a:rPr>
              <a:t>.</a:t>
            </a:r>
          </a:p>
          <a:p>
            <a:pPr marL="340614" indent="-342900" algn="just" eaLnBrk="1" fontAlgn="auto" hangingPunct="1">
              <a:lnSpc>
                <a:spcPct val="150000"/>
              </a:lnSpc>
              <a:spcBef>
                <a:spcPct val="50000"/>
              </a:spcBef>
              <a:spcAft>
                <a:spcPts val="0"/>
              </a:spcAft>
              <a:buClr>
                <a:srgbClr val="FF33CC"/>
              </a:buClr>
              <a:buSzPct val="90000"/>
              <a:buFont typeface="Wingdings" charset="2"/>
              <a:buChar char="§"/>
              <a:defRPr/>
            </a:pPr>
            <a:r>
              <a:rPr lang="en-US" sz="2400" dirty="0" smtClean="0">
                <a:latin typeface="Times New Roman" charset="0"/>
                <a:ea typeface="ＭＳ Ｐゴシック" charset="0"/>
                <a:cs typeface="Times New Roman" charset="0"/>
              </a:rPr>
              <a:t>2</a:t>
            </a:r>
            <a:r>
              <a:rPr lang="en-US" sz="2400" dirty="0">
                <a:latin typeface="Times New Roman" charset="0"/>
                <a:ea typeface="ＭＳ Ｐゴシック" charset="0"/>
                <a:cs typeface="Times New Roman" charset="0"/>
              </a:rPr>
              <a:t>% is concentration used as root canal </a:t>
            </a:r>
            <a:r>
              <a:rPr lang="en-US" sz="2400" dirty="0" smtClean="0">
                <a:latin typeface="Times New Roman" charset="0"/>
                <a:ea typeface="ＭＳ Ｐゴシック" charset="0"/>
                <a:cs typeface="Times New Roman" charset="0"/>
              </a:rPr>
              <a:t>irrigation.</a:t>
            </a:r>
            <a:endParaRPr lang="en-US" sz="2400" dirty="0">
              <a:latin typeface="Times New Roman" charset="0"/>
              <a:ea typeface="ＭＳ Ｐゴシック" charset="0"/>
              <a:cs typeface="Times New Roman" charset="0"/>
            </a:endParaRPr>
          </a:p>
          <a:p>
            <a:pPr>
              <a:buFont typeface="Arial" charset="0"/>
              <a:buChar char="•"/>
              <a:defRPr/>
            </a:pPr>
            <a:endParaRPr lang="en-US" dirty="0">
              <a:latin typeface="+mn-lt"/>
              <a:ea typeface="ＭＳ Ｐゴシック" charset="0"/>
            </a:endParaRPr>
          </a:p>
        </p:txBody>
      </p:sp>
    </p:spTree>
    <p:extLst>
      <p:ext uri="{BB962C8B-B14F-4D97-AF65-F5344CB8AC3E}">
        <p14:creationId xmlns:p14="http://schemas.microsoft.com/office/powerpoint/2010/main" val="3270439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276225" y="171450"/>
            <a:ext cx="8591550" cy="800100"/>
          </a:xfrm>
        </p:spPr>
        <p:txBody>
          <a:bodyPr/>
          <a:lstStyle/>
          <a:p>
            <a:pPr>
              <a:defRPr/>
            </a:pPr>
            <a:r>
              <a:rPr lang="en-US" sz="4000" dirty="0" smtClean="0">
                <a:solidFill>
                  <a:srgbClr val="FF33CC"/>
                </a:solidFill>
                <a:latin typeface="+mn-lt"/>
                <a:ea typeface="ＭＳ Ｐゴシック" charset="0"/>
              </a:rPr>
              <a:t>Limitation</a:t>
            </a:r>
            <a:endParaRPr lang="en-US" dirty="0">
              <a:latin typeface="Candara" charset="0"/>
              <a:ea typeface="ＭＳ Ｐゴシック" charset="0"/>
            </a:endParaRPr>
          </a:p>
        </p:txBody>
      </p:sp>
      <p:sp>
        <p:nvSpPr>
          <p:cNvPr id="3" name="Content Placeholder 2"/>
          <p:cNvSpPr>
            <a:spLocks noGrp="1"/>
          </p:cNvSpPr>
          <p:nvPr>
            <p:ph sz="quarter" idx="4294967295"/>
          </p:nvPr>
        </p:nvSpPr>
        <p:spPr>
          <a:xfrm>
            <a:off x="274650" y="973932"/>
            <a:ext cx="8594725" cy="3702844"/>
          </a:xfrm>
          <a:prstGeom prst="rect">
            <a:avLst/>
          </a:prstGeom>
        </p:spPr>
        <p:txBody>
          <a:bodyPr/>
          <a:lstStyle/>
          <a:p>
            <a:pPr marL="457200" indent="-457200">
              <a:lnSpc>
                <a:spcPct val="150000"/>
              </a:lnSpc>
              <a:buClr>
                <a:srgbClr val="FF33CC"/>
              </a:buClr>
              <a:buFont typeface="Wingdings" charset="2"/>
              <a:buChar char="§"/>
              <a:defRPr/>
            </a:pPr>
            <a:r>
              <a:rPr lang="en-US" dirty="0" smtClean="0">
                <a:latin typeface="+mn-lt"/>
                <a:ea typeface="ＭＳ Ｐゴシック" charset="0"/>
              </a:rPr>
              <a:t>Unable to dissolve remaining necrotic tissue.</a:t>
            </a:r>
          </a:p>
          <a:p>
            <a:pPr marL="457200" indent="-457200">
              <a:lnSpc>
                <a:spcPct val="150000"/>
              </a:lnSpc>
              <a:buClr>
                <a:srgbClr val="FF33CC"/>
              </a:buClr>
              <a:buFont typeface="Wingdings" charset="2"/>
              <a:buChar char="§"/>
              <a:defRPr/>
            </a:pPr>
            <a:r>
              <a:rPr lang="en-US" dirty="0" smtClean="0">
                <a:latin typeface="+mn-lt"/>
                <a:ea typeface="ＭＳ Ｐゴシック" charset="0"/>
              </a:rPr>
              <a:t>Less effective on gram negative than on gram positive.</a:t>
            </a:r>
            <a:endParaRPr lang="en-US" dirty="0">
              <a:latin typeface="+mn-lt"/>
              <a:ea typeface="ＭＳ Ｐゴシック" charset="0"/>
            </a:endParaRPr>
          </a:p>
          <a:p>
            <a:pPr marL="457200" indent="-457200">
              <a:lnSpc>
                <a:spcPct val="150000"/>
              </a:lnSpc>
              <a:buClr>
                <a:srgbClr val="FF33CC"/>
              </a:buClr>
              <a:buFont typeface="Wingdings" charset="2"/>
              <a:buChar char="§"/>
              <a:defRPr/>
            </a:pPr>
            <a:r>
              <a:rPr lang="en-US" dirty="0" smtClean="0">
                <a:latin typeface="+mn-lt"/>
                <a:ea typeface="ＭＳ Ｐゴシック" charset="0"/>
              </a:rPr>
              <a:t>Unable to remove smear layer.</a:t>
            </a:r>
          </a:p>
        </p:txBody>
      </p:sp>
    </p:spTree>
    <p:extLst>
      <p:ext uri="{BB962C8B-B14F-4D97-AF65-F5344CB8AC3E}">
        <p14:creationId xmlns:p14="http://schemas.microsoft.com/office/powerpoint/2010/main" val="3620053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457200" y="205980"/>
            <a:ext cx="8229600" cy="529828"/>
          </a:xfrm>
        </p:spPr>
        <p:txBody>
          <a:bodyPr>
            <a:normAutofit fontScale="90000"/>
          </a:bodyPr>
          <a:lstStyle/>
          <a:p>
            <a:pPr eaLnBrk="1" hangingPunct="1"/>
            <a:r>
              <a:rPr lang="en-US" sz="3200" i="1" smtClean="0">
                <a:solidFill>
                  <a:srgbClr val="FF33CC"/>
                </a:solidFill>
                <a:latin typeface="Candara" pitchFamily="34" charset="0"/>
                <a:cs typeface="Arial" pitchFamily="34" charset="0"/>
              </a:rPr>
              <a:t>Hydrogen Peroxide </a:t>
            </a:r>
            <a:r>
              <a:rPr lang="en-US" sz="3200" i="1" smtClean="0">
                <a:solidFill>
                  <a:srgbClr val="FF33CC"/>
                </a:solidFill>
                <a:latin typeface="Comic Sans MS" pitchFamily="66" charset="0"/>
                <a:cs typeface="Arial" pitchFamily="34" charset="0"/>
              </a:rPr>
              <a:t>H</a:t>
            </a:r>
            <a:r>
              <a:rPr lang="en-US" sz="3200" i="1" baseline="-25000" smtClean="0">
                <a:solidFill>
                  <a:srgbClr val="FF33CC"/>
                </a:solidFill>
                <a:latin typeface="Comic Sans MS" pitchFamily="66" charset="0"/>
                <a:cs typeface="Arial" pitchFamily="34" charset="0"/>
              </a:rPr>
              <a:t>2</a:t>
            </a:r>
            <a:r>
              <a:rPr lang="en-US" sz="3200" i="1" smtClean="0">
                <a:solidFill>
                  <a:srgbClr val="FF33CC"/>
                </a:solidFill>
                <a:latin typeface="Comic Sans MS" pitchFamily="66" charset="0"/>
                <a:cs typeface="Arial" pitchFamily="34" charset="0"/>
              </a:rPr>
              <a:t>O</a:t>
            </a:r>
            <a:r>
              <a:rPr lang="en-US" sz="3200" i="1" baseline="-25000" smtClean="0">
                <a:solidFill>
                  <a:srgbClr val="FF33CC"/>
                </a:solidFill>
                <a:latin typeface="Comic Sans MS" pitchFamily="66" charset="0"/>
                <a:cs typeface="Arial" pitchFamily="34" charset="0"/>
              </a:rPr>
              <a:t>2</a:t>
            </a:r>
          </a:p>
        </p:txBody>
      </p:sp>
      <p:sp>
        <p:nvSpPr>
          <p:cNvPr id="45059" name="Rectangle 3"/>
          <p:cNvSpPr>
            <a:spLocks noGrp="1" noChangeArrowheads="1"/>
          </p:cNvSpPr>
          <p:nvPr>
            <p:ph sz="quarter" idx="4294967295"/>
          </p:nvPr>
        </p:nvSpPr>
        <p:spPr>
          <a:xfrm>
            <a:off x="323871" y="735858"/>
            <a:ext cx="5688013" cy="4212431"/>
          </a:xfrm>
          <a:prstGeom prst="rect">
            <a:avLst/>
          </a:prstGeom>
        </p:spPr>
        <p:txBody>
          <a:bodyPr>
            <a:normAutofit lnSpcReduction="10000"/>
          </a:bodyPr>
          <a:lstStyle/>
          <a:p>
            <a:pPr marL="454914" indent="-457200" algn="just" eaLnBrk="1" fontAlgn="auto" hangingPunct="1">
              <a:lnSpc>
                <a:spcPct val="150000"/>
              </a:lnSpc>
              <a:spcBef>
                <a:spcPct val="50000"/>
              </a:spcBef>
              <a:spcAft>
                <a:spcPts val="0"/>
              </a:spcAft>
              <a:buClr>
                <a:srgbClr val="FF33CC"/>
              </a:buClr>
              <a:buSzPct val="90000"/>
              <a:buFont typeface="Wingdings" charset="2"/>
              <a:buChar char="§"/>
              <a:defRPr/>
            </a:pPr>
            <a:r>
              <a:rPr lang="en-US" sz="2400" dirty="0">
                <a:latin typeface="+mn-lt"/>
                <a:ea typeface="+mn-ea"/>
                <a:cs typeface="Times New Roman" charset="0"/>
              </a:rPr>
              <a:t>It is a clear, </a:t>
            </a:r>
            <a:r>
              <a:rPr lang="en-US" sz="2400" dirty="0" err="1" smtClean="0">
                <a:latin typeface="+mn-lt"/>
                <a:ea typeface="+mn-ea"/>
                <a:cs typeface="Times New Roman" charset="0"/>
              </a:rPr>
              <a:t>colorless,odorless</a:t>
            </a:r>
            <a:r>
              <a:rPr lang="en-US" sz="2400" dirty="0" smtClean="0">
                <a:latin typeface="+mn-lt"/>
                <a:ea typeface="+mn-ea"/>
                <a:cs typeface="Times New Roman" charset="0"/>
              </a:rPr>
              <a:t> </a:t>
            </a:r>
            <a:r>
              <a:rPr lang="en-US" sz="2400" dirty="0">
                <a:latin typeface="+mn-lt"/>
                <a:ea typeface="+mn-ea"/>
                <a:cs typeface="Times New Roman" charset="0"/>
              </a:rPr>
              <a:t>liquid.</a:t>
            </a:r>
          </a:p>
          <a:p>
            <a:pPr marL="454914" indent="-457200" algn="just" eaLnBrk="1" fontAlgn="auto" hangingPunct="1">
              <a:lnSpc>
                <a:spcPct val="150000"/>
              </a:lnSpc>
              <a:spcBef>
                <a:spcPct val="50000"/>
              </a:spcBef>
              <a:spcAft>
                <a:spcPts val="0"/>
              </a:spcAft>
              <a:buClr>
                <a:srgbClr val="FF33CC"/>
              </a:buClr>
              <a:buSzPct val="90000"/>
              <a:buFont typeface="Wingdings" charset="2"/>
              <a:buChar char="§"/>
              <a:defRPr/>
            </a:pPr>
            <a:r>
              <a:rPr lang="en-US" sz="2400" i="1" dirty="0" smtClean="0">
                <a:latin typeface="+mn-lt"/>
                <a:ea typeface="+mn-ea"/>
                <a:cs typeface="Times New Roman" charset="0"/>
              </a:rPr>
              <a:t>H</a:t>
            </a:r>
            <a:r>
              <a:rPr lang="en-US" sz="2400" i="1" baseline="-25000" dirty="0" smtClean="0">
                <a:latin typeface="+mn-lt"/>
                <a:ea typeface="+mn-ea"/>
                <a:cs typeface="Times New Roman" charset="0"/>
              </a:rPr>
              <a:t>2</a:t>
            </a:r>
            <a:r>
              <a:rPr lang="en-US" sz="2400" i="1" dirty="0" smtClean="0">
                <a:latin typeface="+mn-lt"/>
                <a:ea typeface="+mn-ea"/>
                <a:cs typeface="Times New Roman" charset="0"/>
              </a:rPr>
              <a:t>O</a:t>
            </a:r>
            <a:r>
              <a:rPr lang="en-US" sz="2400" i="1" baseline="-25000" dirty="0" smtClean="0">
                <a:latin typeface="+mn-lt"/>
                <a:ea typeface="+mn-ea"/>
                <a:cs typeface="Times New Roman" charset="0"/>
              </a:rPr>
              <a:t>2</a:t>
            </a:r>
            <a:r>
              <a:rPr lang="en-US" sz="2400" dirty="0" smtClean="0">
                <a:latin typeface="+mn-lt"/>
                <a:ea typeface="+mn-ea"/>
                <a:cs typeface="Times New Roman" charset="0"/>
              </a:rPr>
              <a:t> </a:t>
            </a:r>
            <a:r>
              <a:rPr lang="en-US" sz="2400" dirty="0">
                <a:latin typeface="+mn-lt"/>
                <a:ea typeface="+mn-ea"/>
                <a:cs typeface="Times New Roman" charset="0"/>
              </a:rPr>
              <a:t>is active against viruses, bacteria, and yeasts. </a:t>
            </a:r>
          </a:p>
          <a:p>
            <a:pPr marL="454914" indent="-457200" algn="just" eaLnBrk="1" fontAlgn="auto" hangingPunct="1">
              <a:lnSpc>
                <a:spcPct val="150000"/>
              </a:lnSpc>
              <a:spcBef>
                <a:spcPct val="50000"/>
              </a:spcBef>
              <a:spcAft>
                <a:spcPts val="0"/>
              </a:spcAft>
              <a:buClr>
                <a:srgbClr val="FF33CC"/>
              </a:buClr>
              <a:buSzPct val="85000"/>
              <a:buFont typeface="Wingdings" charset="2"/>
              <a:buChar char="§"/>
              <a:defRPr/>
            </a:pPr>
            <a:r>
              <a:rPr lang="en-US" sz="2400" dirty="0" smtClean="0">
                <a:latin typeface="+mn-lt"/>
                <a:ea typeface="+mn-ea"/>
                <a:cs typeface="Times New Roman" charset="0"/>
              </a:rPr>
              <a:t>It </a:t>
            </a:r>
            <a:r>
              <a:rPr lang="en-US" sz="2400" dirty="0">
                <a:latin typeface="+mn-lt"/>
                <a:ea typeface="+mn-ea"/>
                <a:cs typeface="Times New Roman" charset="0"/>
              </a:rPr>
              <a:t>has been particularly popular in cleaning the pulp chamber from blood and tissue remnants, but it has also been used in canal irrigation.</a:t>
            </a:r>
          </a:p>
          <a:p>
            <a:pPr indent="-173736" algn="just" eaLnBrk="1" fontAlgn="auto" hangingPunct="1">
              <a:spcAft>
                <a:spcPts val="0"/>
              </a:spcAft>
              <a:buClr>
                <a:srgbClr val="FF33CC"/>
              </a:buClr>
              <a:buSzPct val="90000"/>
              <a:buFont typeface="Wingdings" charset="0"/>
              <a:buChar char="ü"/>
              <a:defRPr/>
            </a:pPr>
            <a:endParaRPr lang="en-US" sz="2800" dirty="0">
              <a:latin typeface="Times New Roman" charset="0"/>
              <a:ea typeface="+mn-ea"/>
              <a:cs typeface="Times New Roman" charset="0"/>
            </a:endParaRPr>
          </a:p>
        </p:txBody>
      </p:sp>
      <p:pic>
        <p:nvPicPr>
          <p:cNvPr id="30724" name="Picture 2" descr="3541.jpg"/>
          <p:cNvPicPr>
            <a:picLocks noChangeAspect="1"/>
          </p:cNvPicPr>
          <p:nvPr/>
        </p:nvPicPr>
        <p:blipFill>
          <a:blip r:embed="rId2">
            <a:extLst>
              <a:ext uri="{28A0092B-C50C-407E-A947-70E740481C1C}">
                <a14:useLocalDpi xmlns:a14="http://schemas.microsoft.com/office/drawing/2010/main" val="0"/>
              </a:ext>
            </a:extLst>
          </a:blip>
          <a:srcRect l="23141" r="21121"/>
          <a:stretch>
            <a:fillRect/>
          </a:stretch>
        </p:blipFill>
        <p:spPr bwMode="auto">
          <a:xfrm>
            <a:off x="6516216" y="987574"/>
            <a:ext cx="2519362"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339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457200" y="205980"/>
            <a:ext cx="8229600" cy="529828"/>
          </a:xfrm>
        </p:spPr>
        <p:txBody>
          <a:bodyPr>
            <a:normAutofit fontScale="90000"/>
          </a:bodyPr>
          <a:lstStyle/>
          <a:p>
            <a:pPr eaLnBrk="1" hangingPunct="1"/>
            <a:r>
              <a:rPr lang="en-US" sz="3200" i="1" smtClean="0">
                <a:solidFill>
                  <a:srgbClr val="FF33CC"/>
                </a:solidFill>
                <a:latin typeface="Candara" pitchFamily="34" charset="0"/>
                <a:cs typeface="Arial" pitchFamily="34" charset="0"/>
              </a:rPr>
              <a:t>Hydrogen Peroxide </a:t>
            </a:r>
            <a:r>
              <a:rPr lang="en-US" sz="3200" i="1" smtClean="0">
                <a:solidFill>
                  <a:srgbClr val="FF33CC"/>
                </a:solidFill>
                <a:latin typeface="Comic Sans MS" pitchFamily="66" charset="0"/>
                <a:cs typeface="Arial" pitchFamily="34" charset="0"/>
              </a:rPr>
              <a:t>H</a:t>
            </a:r>
            <a:r>
              <a:rPr lang="en-US" sz="3200" i="1" baseline="-25000" smtClean="0">
                <a:solidFill>
                  <a:srgbClr val="FF33CC"/>
                </a:solidFill>
                <a:latin typeface="Comic Sans MS" pitchFamily="66" charset="0"/>
                <a:cs typeface="Arial" pitchFamily="34" charset="0"/>
              </a:rPr>
              <a:t>2</a:t>
            </a:r>
            <a:r>
              <a:rPr lang="en-US" sz="3200" i="1" smtClean="0">
                <a:solidFill>
                  <a:srgbClr val="FF33CC"/>
                </a:solidFill>
                <a:latin typeface="Comic Sans MS" pitchFamily="66" charset="0"/>
                <a:cs typeface="Arial" pitchFamily="34" charset="0"/>
              </a:rPr>
              <a:t>O</a:t>
            </a:r>
            <a:r>
              <a:rPr lang="en-US" sz="3200" i="1" baseline="-25000" smtClean="0">
                <a:solidFill>
                  <a:srgbClr val="FF33CC"/>
                </a:solidFill>
                <a:latin typeface="Comic Sans MS" pitchFamily="66" charset="0"/>
                <a:cs typeface="Arial" pitchFamily="34" charset="0"/>
              </a:rPr>
              <a:t>2</a:t>
            </a:r>
          </a:p>
        </p:txBody>
      </p:sp>
      <p:pic>
        <p:nvPicPr>
          <p:cNvPr id="31747" name="Picture 2" descr="3541.jpg"/>
          <p:cNvPicPr>
            <a:picLocks noChangeAspect="1"/>
          </p:cNvPicPr>
          <p:nvPr/>
        </p:nvPicPr>
        <p:blipFill>
          <a:blip r:embed="rId2">
            <a:extLst>
              <a:ext uri="{28A0092B-C50C-407E-A947-70E740481C1C}">
                <a14:useLocalDpi xmlns:a14="http://schemas.microsoft.com/office/drawing/2010/main" val="0"/>
              </a:ext>
            </a:extLst>
          </a:blip>
          <a:srcRect l="23141" r="21121"/>
          <a:stretch>
            <a:fillRect/>
          </a:stretch>
        </p:blipFill>
        <p:spPr bwMode="auto">
          <a:xfrm>
            <a:off x="6300788" y="1131590"/>
            <a:ext cx="2519362"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sz="quarter" idx="4294967295"/>
          </p:nvPr>
        </p:nvSpPr>
        <p:spPr>
          <a:xfrm>
            <a:off x="274638" y="973932"/>
            <a:ext cx="5592762" cy="3702844"/>
          </a:xfrm>
          <a:prstGeom prst="rect">
            <a:avLst/>
          </a:prstGeom>
        </p:spPr>
        <p:txBody>
          <a:bodyPr>
            <a:normAutofit lnSpcReduction="10000"/>
          </a:bodyPr>
          <a:lstStyle/>
          <a:p>
            <a:pPr lvl="1" indent="-173736" algn="just" eaLnBrk="1" fontAlgn="auto" hangingPunct="1">
              <a:lnSpc>
                <a:spcPct val="145000"/>
              </a:lnSpc>
              <a:spcBef>
                <a:spcPct val="50000"/>
              </a:spcBef>
              <a:spcAft>
                <a:spcPts val="0"/>
              </a:spcAft>
              <a:buClr>
                <a:srgbClr val="FF33CC"/>
              </a:buClr>
              <a:buSzPct val="85000"/>
              <a:buFont typeface="Wingdings" charset="2"/>
              <a:buChar char="ü"/>
              <a:defRPr/>
            </a:pPr>
            <a:r>
              <a:rPr lang="en-US" sz="2400" dirty="0">
                <a:latin typeface="+mn-lt"/>
                <a:ea typeface="+mn-ea"/>
                <a:cs typeface="Times New Roman" pitchFamily="18" charset="0"/>
              </a:rPr>
              <a:t>Anti microbial properties </a:t>
            </a:r>
            <a:r>
              <a:rPr lang="en-US" sz="2400" dirty="0" smtClean="0">
                <a:latin typeface="+mn-lt"/>
                <a:ea typeface="+mn-ea"/>
                <a:cs typeface="Times New Roman" pitchFamily="18" charset="0"/>
              </a:rPr>
              <a:t/>
            </a:r>
            <a:br>
              <a:rPr lang="en-US" sz="2400" dirty="0" smtClean="0">
                <a:latin typeface="+mn-lt"/>
                <a:ea typeface="+mn-ea"/>
                <a:cs typeface="Times New Roman" pitchFamily="18" charset="0"/>
              </a:rPr>
            </a:br>
            <a:r>
              <a:rPr lang="en-US" sz="2400" dirty="0" smtClean="0">
                <a:latin typeface="+mn-lt"/>
                <a:ea typeface="+mn-ea"/>
                <a:cs typeface="Times New Roman" pitchFamily="18" charset="0"/>
              </a:rPr>
              <a:t> (broad </a:t>
            </a:r>
            <a:r>
              <a:rPr lang="en-US" sz="2400" dirty="0" err="1" smtClean="0">
                <a:latin typeface="+mn-lt"/>
                <a:ea typeface="+mn-ea"/>
                <a:cs typeface="Times New Roman" pitchFamily="18" charset="0"/>
              </a:rPr>
              <a:t>spctrum</a:t>
            </a:r>
            <a:r>
              <a:rPr lang="en-US" sz="2400" dirty="0" smtClean="0">
                <a:latin typeface="+mn-lt"/>
                <a:ea typeface="+mn-ea"/>
                <a:cs typeface="Times New Roman" pitchFamily="18" charset="0"/>
              </a:rPr>
              <a:t> antimicrobial agent )</a:t>
            </a:r>
            <a:endParaRPr lang="en-US" sz="2400" dirty="0">
              <a:latin typeface="+mn-lt"/>
              <a:ea typeface="+mn-ea"/>
              <a:cs typeface="Times New Roman" pitchFamily="18" charset="0"/>
            </a:endParaRPr>
          </a:p>
          <a:p>
            <a:pPr marL="513652" lvl="1" indent="-342900" eaLnBrk="1" fontAlgn="auto" hangingPunct="1">
              <a:spcBef>
                <a:spcPct val="50000"/>
              </a:spcBef>
              <a:spcAft>
                <a:spcPts val="0"/>
              </a:spcAft>
              <a:buClr>
                <a:srgbClr val="FF33CC"/>
              </a:buClr>
              <a:buSzPct val="80000"/>
              <a:buFont typeface="Wingdings" charset="2"/>
              <a:buChar char="§"/>
              <a:defRPr/>
            </a:pPr>
            <a:r>
              <a:rPr lang="en-US" sz="2400" dirty="0">
                <a:latin typeface="+mn-lt"/>
                <a:ea typeface="+mn-ea"/>
                <a:cs typeface="Times New Roman" pitchFamily="18" charset="0"/>
              </a:rPr>
              <a:t>Tissue</a:t>
            </a:r>
            <a:r>
              <a:rPr lang="en-US" sz="2400" b="1" dirty="0">
                <a:latin typeface="+mn-lt"/>
                <a:ea typeface="+mn-ea"/>
                <a:cs typeface="Times New Roman" pitchFamily="18" charset="0"/>
              </a:rPr>
              <a:t> </a:t>
            </a:r>
            <a:r>
              <a:rPr lang="en-US" sz="2400" dirty="0">
                <a:latin typeface="+mn-lt"/>
                <a:ea typeface="+mn-ea"/>
                <a:cs typeface="Times New Roman" pitchFamily="18" charset="0"/>
              </a:rPr>
              <a:t>solvent. </a:t>
            </a:r>
          </a:p>
          <a:p>
            <a:pPr lvl="1" indent="-173736" eaLnBrk="1" fontAlgn="auto" hangingPunct="1">
              <a:spcBef>
                <a:spcPct val="50000"/>
              </a:spcBef>
              <a:spcAft>
                <a:spcPts val="0"/>
              </a:spcAft>
              <a:buClr>
                <a:srgbClr val="FF33CC"/>
              </a:buClr>
              <a:buSzPct val="80000"/>
              <a:buFont typeface="Wingdings" charset="2"/>
              <a:buChar char="ü"/>
              <a:defRPr/>
            </a:pPr>
            <a:r>
              <a:rPr lang="en-US" sz="2400" dirty="0">
                <a:latin typeface="+mn-lt"/>
                <a:ea typeface="+mn-ea"/>
                <a:cs typeface="Times New Roman" pitchFamily="18" charset="0"/>
              </a:rPr>
              <a:t>Flush debris.</a:t>
            </a:r>
          </a:p>
          <a:p>
            <a:pPr lvl="1" indent="-173736" eaLnBrk="1" fontAlgn="auto" hangingPunct="1">
              <a:spcBef>
                <a:spcPct val="50000"/>
              </a:spcBef>
              <a:spcAft>
                <a:spcPts val="0"/>
              </a:spcAft>
              <a:buClr>
                <a:srgbClr val="FF33CC"/>
              </a:buClr>
              <a:buSzPct val="80000"/>
              <a:buFont typeface="Wingdings" charset="2"/>
              <a:buChar char="ü"/>
              <a:defRPr/>
            </a:pPr>
            <a:r>
              <a:rPr lang="en-US" sz="2400" dirty="0">
                <a:latin typeface="+mn-lt"/>
                <a:ea typeface="+mn-ea"/>
                <a:cs typeface="Times New Roman" pitchFamily="18" charset="0"/>
              </a:rPr>
              <a:t>Lubricant.</a:t>
            </a:r>
          </a:p>
          <a:p>
            <a:pPr marL="513652" lvl="1" indent="-342900" eaLnBrk="1" fontAlgn="auto" hangingPunct="1">
              <a:spcBef>
                <a:spcPct val="50000"/>
              </a:spcBef>
              <a:spcAft>
                <a:spcPts val="0"/>
              </a:spcAft>
              <a:buClr>
                <a:srgbClr val="FF33CC"/>
              </a:buClr>
              <a:buSzPct val="80000"/>
              <a:buFont typeface="Wingdings" charset="2"/>
              <a:buChar char="§"/>
              <a:defRPr/>
            </a:pPr>
            <a:r>
              <a:rPr lang="en-US" sz="2400" dirty="0">
                <a:latin typeface="+mn-lt"/>
                <a:ea typeface="+mn-ea"/>
                <a:cs typeface="Times New Roman" pitchFamily="18" charset="0"/>
              </a:rPr>
              <a:t>Eliminate the smear layer</a:t>
            </a:r>
            <a:r>
              <a:rPr lang="en-US" sz="2400" dirty="0" smtClean="0">
                <a:latin typeface="+mn-lt"/>
                <a:ea typeface="+mn-ea"/>
                <a:cs typeface="Times New Roman" pitchFamily="18" charset="0"/>
              </a:rPr>
              <a:t>. </a:t>
            </a:r>
            <a:endParaRPr lang="en-US" sz="2400" dirty="0">
              <a:latin typeface="+mn-lt"/>
              <a:ea typeface="+mn-ea"/>
              <a:cs typeface="Times New Roman" pitchFamily="18" charset="0"/>
            </a:endParaRPr>
          </a:p>
          <a:p>
            <a:pPr marL="513652" lvl="1" indent="-342900" eaLnBrk="1" fontAlgn="auto" hangingPunct="1">
              <a:spcBef>
                <a:spcPct val="50000"/>
              </a:spcBef>
              <a:spcAft>
                <a:spcPts val="0"/>
              </a:spcAft>
              <a:buClr>
                <a:srgbClr val="FF33CC"/>
              </a:buClr>
              <a:buSzPct val="80000"/>
              <a:buFont typeface="Wingdings" charset="2"/>
              <a:buChar char="§"/>
              <a:defRPr/>
            </a:pPr>
            <a:r>
              <a:rPr lang="en-US" sz="2400" dirty="0">
                <a:latin typeface="+mn-lt"/>
                <a:ea typeface="+mn-ea"/>
                <a:cs typeface="Times New Roman" pitchFamily="18" charset="0"/>
              </a:rPr>
              <a:t>Low toxicity level.</a:t>
            </a:r>
          </a:p>
          <a:p>
            <a:pPr marL="169164" indent="0" eaLnBrk="1" fontAlgn="auto" hangingPunct="1">
              <a:spcAft>
                <a:spcPts val="0"/>
              </a:spcAft>
              <a:buNone/>
              <a:defRPr/>
            </a:pPr>
            <a:endParaRPr lang="en-US" dirty="0">
              <a:latin typeface="+mn-lt"/>
              <a:ea typeface="+mn-ea"/>
            </a:endParaRPr>
          </a:p>
        </p:txBody>
      </p:sp>
      <p:sp>
        <p:nvSpPr>
          <p:cNvPr id="9" name="Multiply 8"/>
          <p:cNvSpPr>
            <a:spLocks/>
          </p:cNvSpPr>
          <p:nvPr/>
        </p:nvSpPr>
        <p:spPr bwMode="auto">
          <a:xfrm>
            <a:off x="2771819" y="1977795"/>
            <a:ext cx="360363" cy="253603"/>
          </a:xfrm>
          <a:custGeom>
            <a:avLst/>
            <a:gdLst>
              <a:gd name="T0" fmla="*/ 59341 w 360363"/>
              <a:gd name="T1" fmla="*/ 110210 h 338137"/>
              <a:gd name="T2" fmla="*/ 113760 w 360363"/>
              <a:gd name="T3" fmla="*/ 52214 h 338137"/>
              <a:gd name="T4" fmla="*/ 180182 w 360363"/>
              <a:gd name="T5" fmla="*/ 114539 h 338137"/>
              <a:gd name="T6" fmla="*/ 246603 w 360363"/>
              <a:gd name="T7" fmla="*/ 52214 h 338137"/>
              <a:gd name="T8" fmla="*/ 301022 w 360363"/>
              <a:gd name="T9" fmla="*/ 110210 h 338137"/>
              <a:gd name="T10" fmla="*/ 238295 w 360363"/>
              <a:gd name="T11" fmla="*/ 169069 h 338137"/>
              <a:gd name="T12" fmla="*/ 301022 w 360363"/>
              <a:gd name="T13" fmla="*/ 227927 h 338137"/>
              <a:gd name="T14" fmla="*/ 246603 w 360363"/>
              <a:gd name="T15" fmla="*/ 285923 h 338137"/>
              <a:gd name="T16" fmla="*/ 180182 w 360363"/>
              <a:gd name="T17" fmla="*/ 223598 h 338137"/>
              <a:gd name="T18" fmla="*/ 113760 w 360363"/>
              <a:gd name="T19" fmla="*/ 285923 h 338137"/>
              <a:gd name="T20" fmla="*/ 59341 w 360363"/>
              <a:gd name="T21" fmla="*/ 227927 h 338137"/>
              <a:gd name="T22" fmla="*/ 122068 w 360363"/>
              <a:gd name="T23" fmla="*/ 169069 h 338137"/>
              <a:gd name="T24" fmla="*/ 59341 w 360363"/>
              <a:gd name="T25" fmla="*/ 110210 h 338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0363" h="338137">
                <a:moveTo>
                  <a:pt x="59341" y="110210"/>
                </a:moveTo>
                <a:lnTo>
                  <a:pt x="113760" y="52214"/>
                </a:lnTo>
                <a:lnTo>
                  <a:pt x="180182" y="114539"/>
                </a:lnTo>
                <a:lnTo>
                  <a:pt x="246603" y="52214"/>
                </a:lnTo>
                <a:lnTo>
                  <a:pt x="301022" y="110210"/>
                </a:lnTo>
                <a:lnTo>
                  <a:pt x="238295" y="169069"/>
                </a:lnTo>
                <a:lnTo>
                  <a:pt x="301022" y="227927"/>
                </a:lnTo>
                <a:lnTo>
                  <a:pt x="246603" y="285923"/>
                </a:lnTo>
                <a:lnTo>
                  <a:pt x="180182" y="223598"/>
                </a:lnTo>
                <a:lnTo>
                  <a:pt x="113760" y="285923"/>
                </a:lnTo>
                <a:lnTo>
                  <a:pt x="59341" y="227927"/>
                </a:lnTo>
                <a:lnTo>
                  <a:pt x="122068" y="169069"/>
                </a:lnTo>
                <a:lnTo>
                  <a:pt x="59341" y="110210"/>
                </a:lnTo>
                <a:close/>
              </a:path>
            </a:pathLst>
          </a:custGeom>
          <a:solidFill>
            <a:srgbClr val="FF33CC"/>
          </a:solidFill>
          <a:ln w="9525" cap="flat" cmpd="sng">
            <a:solidFill>
              <a:schemeClr val="accent1"/>
            </a:solidFill>
            <a:prstDash val="solid"/>
            <a:round/>
            <a:headEnd/>
            <a:tailEnd/>
          </a:ln>
          <a:effectLst>
            <a:outerShdw blurRad="50800" dist="38100" dir="2700000" algn="br" rotWithShape="0">
              <a:srgbClr val="000000">
                <a:alpha val="39999"/>
              </a:srgbClr>
            </a:outerShdw>
          </a:effectLst>
        </p:spPr>
        <p:txBody>
          <a:bodyPr anchor="ctr"/>
          <a:lstStyle/>
          <a:p>
            <a:pPr>
              <a:defRPr/>
            </a:pPr>
            <a:endParaRPr lang="en-US">
              <a:solidFill>
                <a:prstClr val="black"/>
              </a:solidFill>
            </a:endParaRPr>
          </a:p>
        </p:txBody>
      </p:sp>
      <p:sp>
        <p:nvSpPr>
          <p:cNvPr id="10" name="Multiply 9"/>
          <p:cNvSpPr>
            <a:spLocks/>
          </p:cNvSpPr>
          <p:nvPr/>
        </p:nvSpPr>
        <p:spPr bwMode="auto">
          <a:xfrm>
            <a:off x="4156148" y="3795886"/>
            <a:ext cx="360362" cy="253604"/>
          </a:xfrm>
          <a:custGeom>
            <a:avLst/>
            <a:gdLst>
              <a:gd name="T0" fmla="*/ 59340 w 360362"/>
              <a:gd name="T1" fmla="*/ 110210 h 338138"/>
              <a:gd name="T2" fmla="*/ 113760 w 360362"/>
              <a:gd name="T3" fmla="*/ 52214 h 338138"/>
              <a:gd name="T4" fmla="*/ 180181 w 360362"/>
              <a:gd name="T5" fmla="*/ 114539 h 338138"/>
              <a:gd name="T6" fmla="*/ 246602 w 360362"/>
              <a:gd name="T7" fmla="*/ 52214 h 338138"/>
              <a:gd name="T8" fmla="*/ 301022 w 360362"/>
              <a:gd name="T9" fmla="*/ 110210 h 338138"/>
              <a:gd name="T10" fmla="*/ 238295 w 360362"/>
              <a:gd name="T11" fmla="*/ 169069 h 338138"/>
              <a:gd name="T12" fmla="*/ 301022 w 360362"/>
              <a:gd name="T13" fmla="*/ 227928 h 338138"/>
              <a:gd name="T14" fmla="*/ 246602 w 360362"/>
              <a:gd name="T15" fmla="*/ 285924 h 338138"/>
              <a:gd name="T16" fmla="*/ 180181 w 360362"/>
              <a:gd name="T17" fmla="*/ 223599 h 338138"/>
              <a:gd name="T18" fmla="*/ 113760 w 360362"/>
              <a:gd name="T19" fmla="*/ 285924 h 338138"/>
              <a:gd name="T20" fmla="*/ 59340 w 360362"/>
              <a:gd name="T21" fmla="*/ 227928 h 338138"/>
              <a:gd name="T22" fmla="*/ 122067 w 360362"/>
              <a:gd name="T23" fmla="*/ 169069 h 338138"/>
              <a:gd name="T24" fmla="*/ 59340 w 360362"/>
              <a:gd name="T25" fmla="*/ 110210 h 3381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0362" h="338138">
                <a:moveTo>
                  <a:pt x="59340" y="110210"/>
                </a:moveTo>
                <a:lnTo>
                  <a:pt x="113760" y="52214"/>
                </a:lnTo>
                <a:lnTo>
                  <a:pt x="180181" y="114539"/>
                </a:lnTo>
                <a:lnTo>
                  <a:pt x="246602" y="52214"/>
                </a:lnTo>
                <a:lnTo>
                  <a:pt x="301022" y="110210"/>
                </a:lnTo>
                <a:lnTo>
                  <a:pt x="238295" y="169069"/>
                </a:lnTo>
                <a:lnTo>
                  <a:pt x="301022" y="227928"/>
                </a:lnTo>
                <a:lnTo>
                  <a:pt x="246602" y="285924"/>
                </a:lnTo>
                <a:lnTo>
                  <a:pt x="180181" y="223599"/>
                </a:lnTo>
                <a:lnTo>
                  <a:pt x="113760" y="285924"/>
                </a:lnTo>
                <a:lnTo>
                  <a:pt x="59340" y="227928"/>
                </a:lnTo>
                <a:lnTo>
                  <a:pt x="122067" y="169069"/>
                </a:lnTo>
                <a:lnTo>
                  <a:pt x="59340" y="110210"/>
                </a:lnTo>
                <a:close/>
              </a:path>
            </a:pathLst>
          </a:custGeom>
          <a:solidFill>
            <a:srgbClr val="FF33CC"/>
          </a:solidFill>
          <a:ln w="9525" cap="flat" cmpd="sng">
            <a:solidFill>
              <a:schemeClr val="accent1"/>
            </a:solidFill>
            <a:prstDash val="solid"/>
            <a:round/>
            <a:headEnd/>
            <a:tailEnd/>
          </a:ln>
          <a:effectLst>
            <a:outerShdw blurRad="50800" dist="38100" dir="2700000" algn="br" rotWithShape="0">
              <a:srgbClr val="000000">
                <a:alpha val="39999"/>
              </a:srgbClr>
            </a:outerShdw>
          </a:effectLst>
        </p:spPr>
        <p:txBody>
          <a:bodyPr anchor="ctr"/>
          <a:lstStyle/>
          <a:p>
            <a:pPr>
              <a:defRPr/>
            </a:pPr>
            <a:endParaRPr lang="en-US">
              <a:solidFill>
                <a:prstClr val="black"/>
              </a:solidFill>
            </a:endParaRPr>
          </a:p>
        </p:txBody>
      </p:sp>
      <p:sp>
        <p:nvSpPr>
          <p:cNvPr id="7" name="Multiply 6"/>
          <p:cNvSpPr>
            <a:spLocks/>
          </p:cNvSpPr>
          <p:nvPr/>
        </p:nvSpPr>
        <p:spPr bwMode="auto">
          <a:xfrm>
            <a:off x="3293992" y="4268887"/>
            <a:ext cx="360363" cy="253603"/>
          </a:xfrm>
          <a:custGeom>
            <a:avLst/>
            <a:gdLst>
              <a:gd name="T0" fmla="*/ 59341 w 360363"/>
              <a:gd name="T1" fmla="*/ 110210 h 338137"/>
              <a:gd name="T2" fmla="*/ 113760 w 360363"/>
              <a:gd name="T3" fmla="*/ 52214 h 338137"/>
              <a:gd name="T4" fmla="*/ 180182 w 360363"/>
              <a:gd name="T5" fmla="*/ 114539 h 338137"/>
              <a:gd name="T6" fmla="*/ 246603 w 360363"/>
              <a:gd name="T7" fmla="*/ 52214 h 338137"/>
              <a:gd name="T8" fmla="*/ 301022 w 360363"/>
              <a:gd name="T9" fmla="*/ 110210 h 338137"/>
              <a:gd name="T10" fmla="*/ 238295 w 360363"/>
              <a:gd name="T11" fmla="*/ 169069 h 338137"/>
              <a:gd name="T12" fmla="*/ 301022 w 360363"/>
              <a:gd name="T13" fmla="*/ 227927 h 338137"/>
              <a:gd name="T14" fmla="*/ 246603 w 360363"/>
              <a:gd name="T15" fmla="*/ 285923 h 338137"/>
              <a:gd name="T16" fmla="*/ 180182 w 360363"/>
              <a:gd name="T17" fmla="*/ 223598 h 338137"/>
              <a:gd name="T18" fmla="*/ 113760 w 360363"/>
              <a:gd name="T19" fmla="*/ 285923 h 338137"/>
              <a:gd name="T20" fmla="*/ 59341 w 360363"/>
              <a:gd name="T21" fmla="*/ 227927 h 338137"/>
              <a:gd name="T22" fmla="*/ 122068 w 360363"/>
              <a:gd name="T23" fmla="*/ 169069 h 338137"/>
              <a:gd name="T24" fmla="*/ 59341 w 360363"/>
              <a:gd name="T25" fmla="*/ 110210 h 338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0363" h="338137">
                <a:moveTo>
                  <a:pt x="59341" y="110210"/>
                </a:moveTo>
                <a:lnTo>
                  <a:pt x="113760" y="52214"/>
                </a:lnTo>
                <a:lnTo>
                  <a:pt x="180182" y="114539"/>
                </a:lnTo>
                <a:lnTo>
                  <a:pt x="246603" y="52214"/>
                </a:lnTo>
                <a:lnTo>
                  <a:pt x="301022" y="110210"/>
                </a:lnTo>
                <a:lnTo>
                  <a:pt x="238295" y="169069"/>
                </a:lnTo>
                <a:lnTo>
                  <a:pt x="301022" y="227927"/>
                </a:lnTo>
                <a:lnTo>
                  <a:pt x="246603" y="285923"/>
                </a:lnTo>
                <a:lnTo>
                  <a:pt x="180182" y="223598"/>
                </a:lnTo>
                <a:lnTo>
                  <a:pt x="113760" y="285923"/>
                </a:lnTo>
                <a:lnTo>
                  <a:pt x="59341" y="227927"/>
                </a:lnTo>
                <a:lnTo>
                  <a:pt x="122068" y="169069"/>
                </a:lnTo>
                <a:lnTo>
                  <a:pt x="59341" y="110210"/>
                </a:lnTo>
                <a:close/>
              </a:path>
            </a:pathLst>
          </a:custGeom>
          <a:solidFill>
            <a:srgbClr val="FF33CC"/>
          </a:solidFill>
          <a:ln w="9525" cap="flat" cmpd="sng">
            <a:solidFill>
              <a:schemeClr val="accent1"/>
            </a:solidFill>
            <a:prstDash val="solid"/>
            <a:round/>
            <a:headEnd/>
            <a:tailEnd/>
          </a:ln>
          <a:effectLst>
            <a:outerShdw blurRad="50800" dist="38100" dir="2700000" algn="br" rotWithShape="0">
              <a:srgbClr val="000000">
                <a:alpha val="39999"/>
              </a:srgbClr>
            </a:outerShdw>
          </a:effectLst>
        </p:spPr>
        <p:txBody>
          <a:bodyPr anchor="ctr"/>
          <a:lstStyle/>
          <a:p>
            <a:pPr>
              <a:defRPr/>
            </a:pPr>
            <a:endParaRPr lang="en-US">
              <a:solidFill>
                <a:prstClr val="black"/>
              </a:solidFill>
            </a:endParaRPr>
          </a:p>
        </p:txBody>
      </p:sp>
    </p:spTree>
    <p:extLst>
      <p:ext uri="{BB962C8B-B14F-4D97-AF65-F5344CB8AC3E}">
        <p14:creationId xmlns:p14="http://schemas.microsoft.com/office/powerpoint/2010/main" val="2200878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0-#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76225" y="171450"/>
            <a:ext cx="8591550" cy="800100"/>
          </a:xfrm>
        </p:spPr>
        <p:txBody>
          <a:bodyPr>
            <a:normAutofit fontScale="90000"/>
          </a:bodyPr>
          <a:lstStyle/>
          <a:p>
            <a:pPr>
              <a:defRPr/>
            </a:pPr>
            <a:r>
              <a:rPr lang="en-US">
                <a:solidFill>
                  <a:srgbClr val="FF33CC"/>
                </a:solidFill>
                <a:latin typeface="Candara" charset="0"/>
                <a:ea typeface="ＭＳ Ｐゴシック" charset="0"/>
              </a:rPr>
              <a:t>Concentration</a:t>
            </a:r>
            <a:br>
              <a:rPr lang="en-US">
                <a:solidFill>
                  <a:srgbClr val="FF33CC"/>
                </a:solidFill>
                <a:latin typeface="Candara" charset="0"/>
                <a:ea typeface="ＭＳ Ｐゴシック" charset="0"/>
              </a:rPr>
            </a:br>
            <a:endParaRPr lang="en-US">
              <a:solidFill>
                <a:srgbClr val="FF33CC"/>
              </a:solidFill>
              <a:latin typeface="Candara" charset="0"/>
              <a:ea typeface="ＭＳ Ｐゴシック" charset="0"/>
            </a:endParaRPr>
          </a:p>
        </p:txBody>
      </p:sp>
      <p:sp>
        <p:nvSpPr>
          <p:cNvPr id="3" name="Content Placeholder 2"/>
          <p:cNvSpPr>
            <a:spLocks noGrp="1"/>
          </p:cNvSpPr>
          <p:nvPr>
            <p:ph sz="quarter" idx="4294967295"/>
          </p:nvPr>
        </p:nvSpPr>
        <p:spPr>
          <a:xfrm>
            <a:off x="611209" y="1006080"/>
            <a:ext cx="5113337" cy="3702844"/>
          </a:xfrm>
          <a:prstGeom prst="rect">
            <a:avLst/>
          </a:prstGeom>
        </p:spPr>
        <p:txBody>
          <a:bodyPr/>
          <a:lstStyle/>
          <a:p>
            <a:pPr marL="342900" indent="-342900" algn="just">
              <a:lnSpc>
                <a:spcPct val="150000"/>
              </a:lnSpc>
              <a:buFont typeface="Wingdings" charset="2"/>
              <a:buChar char="§"/>
              <a:defRPr/>
            </a:pPr>
            <a:r>
              <a:rPr lang="en-US" sz="2400" dirty="0" smtClean="0">
                <a:latin typeface="+mn-lt"/>
                <a:ea typeface="ＭＳ Ｐゴシック" charset="0"/>
              </a:rPr>
              <a:t>It is recommended to use in 3% </a:t>
            </a:r>
            <a:r>
              <a:rPr lang="en-US" sz="2400" dirty="0" smtClean="0">
                <a:latin typeface="+mn-lt"/>
                <a:ea typeface="ＭＳ Ｐゴシック" charset="0"/>
              </a:rPr>
              <a:t>concentration </a:t>
            </a:r>
            <a:r>
              <a:rPr lang="en-US" sz="2400" dirty="0" smtClean="0">
                <a:latin typeface="+mn-lt"/>
                <a:ea typeface="ＭＳ Ｐゴシック" charset="0"/>
              </a:rPr>
              <a:t>for endodontic irrigation.</a:t>
            </a:r>
            <a:endParaRPr lang="en-US" sz="2400" dirty="0">
              <a:latin typeface="+mn-lt"/>
              <a:ea typeface="ＭＳ Ｐゴシック" charset="0"/>
            </a:endParaRPr>
          </a:p>
        </p:txBody>
      </p:sp>
      <p:pic>
        <p:nvPicPr>
          <p:cNvPr id="33796" name="Picture 2" descr="3541.jpg"/>
          <p:cNvPicPr>
            <a:picLocks noChangeAspect="1"/>
          </p:cNvPicPr>
          <p:nvPr/>
        </p:nvPicPr>
        <p:blipFill>
          <a:blip r:embed="rId3">
            <a:extLst>
              <a:ext uri="{28A0092B-C50C-407E-A947-70E740481C1C}">
                <a14:useLocalDpi xmlns:a14="http://schemas.microsoft.com/office/drawing/2010/main" val="0"/>
              </a:ext>
            </a:extLst>
          </a:blip>
          <a:srcRect l="23141" r="21121"/>
          <a:stretch>
            <a:fillRect/>
          </a:stretch>
        </p:blipFill>
        <p:spPr bwMode="auto">
          <a:xfrm>
            <a:off x="6300788" y="586979"/>
            <a:ext cx="2519362"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113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76225" y="171450"/>
            <a:ext cx="8591550" cy="800100"/>
          </a:xfrm>
        </p:spPr>
        <p:txBody>
          <a:bodyPr/>
          <a:lstStyle/>
          <a:p>
            <a:r>
              <a:rPr lang="en-US" smtClean="0">
                <a:solidFill>
                  <a:srgbClr val="FF33CC"/>
                </a:solidFill>
                <a:latin typeface="Candara" pitchFamily="34" charset="0"/>
                <a:cs typeface="Tunga" pitchFamily="34" charset="0"/>
              </a:rPr>
              <a:t>Limitation</a:t>
            </a:r>
          </a:p>
        </p:txBody>
      </p:sp>
      <p:sp>
        <p:nvSpPr>
          <p:cNvPr id="3" name="Content Placeholder 2"/>
          <p:cNvSpPr>
            <a:spLocks noGrp="1"/>
          </p:cNvSpPr>
          <p:nvPr>
            <p:ph sz="quarter" idx="4294967295"/>
          </p:nvPr>
        </p:nvSpPr>
        <p:spPr>
          <a:xfrm>
            <a:off x="274650" y="973932"/>
            <a:ext cx="8594725" cy="3702844"/>
          </a:xfrm>
          <a:prstGeom prst="rect">
            <a:avLst/>
          </a:prstGeom>
        </p:spPr>
        <p:txBody>
          <a:bodyPr/>
          <a:lstStyle/>
          <a:p>
            <a:pPr marL="342900" indent="-342900" algn="just">
              <a:lnSpc>
                <a:spcPct val="150000"/>
              </a:lnSpc>
              <a:buFont typeface="Wingdings" charset="2"/>
              <a:buChar char="§"/>
              <a:defRPr/>
            </a:pPr>
            <a:r>
              <a:rPr lang="en-US" sz="2400" dirty="0">
                <a:latin typeface="+mn-lt"/>
                <a:ea typeface="ＭＳ Ｐゴシック" charset="0"/>
              </a:rPr>
              <a:t>Unable to remove smear layer.</a:t>
            </a:r>
          </a:p>
          <a:p>
            <a:pPr marL="342900" indent="-342900" algn="just">
              <a:lnSpc>
                <a:spcPct val="150000"/>
              </a:lnSpc>
              <a:buFont typeface="Wingdings" charset="2"/>
              <a:buChar char="§"/>
              <a:defRPr/>
            </a:pPr>
            <a:r>
              <a:rPr lang="en-US" sz="2400" dirty="0" smtClean="0">
                <a:latin typeface="+mn-lt"/>
                <a:ea typeface="ＭＳ Ｐゴシック" charset="0"/>
              </a:rPr>
              <a:t>Always </a:t>
            </a:r>
            <a:r>
              <a:rPr lang="en-US" sz="2400" dirty="0">
                <a:latin typeface="+mn-lt"/>
                <a:ea typeface="ＭＳ Ｐゴシック" charset="0"/>
              </a:rPr>
              <a:t>use </a:t>
            </a:r>
            <a:r>
              <a:rPr lang="en-US" sz="2400" dirty="0" err="1">
                <a:latin typeface="+mn-lt"/>
                <a:ea typeface="ＭＳ Ｐゴシック" charset="0"/>
              </a:rPr>
              <a:t>Naocl</a:t>
            </a:r>
            <a:r>
              <a:rPr lang="en-US" sz="2400" dirty="0">
                <a:latin typeface="+mn-lt"/>
                <a:ea typeface="ＭＳ Ｐゴシック" charset="0"/>
              </a:rPr>
              <a:t> last  </a:t>
            </a:r>
            <a:r>
              <a:rPr lang="en-US" sz="2400" dirty="0" smtClean="0">
                <a:latin typeface="+mn-lt"/>
                <a:ea typeface="ＭＳ Ｐゴシック" charset="0"/>
              </a:rPr>
              <a:t>because </a:t>
            </a:r>
            <a:r>
              <a:rPr lang="en-US" sz="2400" dirty="0">
                <a:latin typeface="+mn-lt"/>
                <a:ea typeface="ＭＳ Ｐゴシック" charset="0"/>
              </a:rPr>
              <a:t>Hydrogen peroxide release of  nascent oxygen on contact with organic tissue which may build up pressure on closing tooth and causes pain </a:t>
            </a:r>
            <a:r>
              <a:rPr lang="en-US" sz="2400" dirty="0" smtClean="0">
                <a:latin typeface="+mn-lt"/>
                <a:ea typeface="ＭＳ Ｐゴシック" charset="0"/>
              </a:rPr>
              <a:t>.</a:t>
            </a:r>
          </a:p>
          <a:p>
            <a:pPr algn="just">
              <a:lnSpc>
                <a:spcPct val="150000"/>
              </a:lnSpc>
              <a:buFont typeface="Arial" charset="0"/>
              <a:buChar char="•"/>
              <a:defRPr/>
            </a:pPr>
            <a:r>
              <a:rPr lang="en-US" sz="2400" dirty="0" smtClean="0">
                <a:latin typeface="+mn-lt"/>
                <a:ea typeface="ＭＳ Ｐゴシック" charset="0"/>
              </a:rPr>
              <a:t>Soft tissue emphysema may occur when hydrogen peroxide </a:t>
            </a:r>
            <a:r>
              <a:rPr lang="en-US" sz="2400" dirty="0" err="1" smtClean="0">
                <a:latin typeface="+mn-lt"/>
                <a:ea typeface="ＭＳ Ｐゴシック" charset="0"/>
              </a:rPr>
              <a:t>irrigant</a:t>
            </a:r>
            <a:r>
              <a:rPr lang="en-US" sz="2400" dirty="0" smtClean="0">
                <a:latin typeface="+mn-lt"/>
                <a:ea typeface="ＭＳ Ｐゴシック" charset="0"/>
              </a:rPr>
              <a:t>  enforced beyond the apical foramen. </a:t>
            </a:r>
          </a:p>
          <a:p>
            <a:pPr marL="0" indent="0" algn="just">
              <a:lnSpc>
                <a:spcPct val="150000"/>
              </a:lnSpc>
              <a:buFont typeface="Arial" charset="0"/>
              <a:buNone/>
              <a:defRPr/>
            </a:pPr>
            <a:endParaRPr lang="en-US" sz="2400" dirty="0">
              <a:latin typeface="+mn-lt"/>
              <a:ea typeface="ＭＳ Ｐゴシック" charset="0"/>
            </a:endParaRPr>
          </a:p>
        </p:txBody>
      </p:sp>
    </p:spTree>
    <p:extLst>
      <p:ext uri="{BB962C8B-B14F-4D97-AF65-F5344CB8AC3E}">
        <p14:creationId xmlns:p14="http://schemas.microsoft.com/office/powerpoint/2010/main" val="3469868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95503"/>
            <a:ext cx="8640960" cy="3000821"/>
          </a:xfrm>
          <a:prstGeom prst="rect">
            <a:avLst/>
          </a:prstGeom>
        </p:spPr>
        <p:txBody>
          <a:bodyPr wrap="square">
            <a:spAutoFit/>
          </a:bodyPr>
          <a:lstStyle/>
          <a:p>
            <a:pPr algn="just">
              <a:lnSpc>
                <a:spcPct val="150000"/>
              </a:lnSpc>
              <a:spcAft>
                <a:spcPts val="0"/>
              </a:spcAft>
            </a:pPr>
            <a:r>
              <a:rPr lang="en-US" b="1" u="sng" spc="5" dirty="0" smtClean="0">
                <a:effectLst/>
                <a:latin typeface="Times New Roman"/>
                <a:ea typeface="Calibri"/>
                <a:cs typeface="Arial"/>
              </a:rPr>
              <a:t>Nutrition of Bacteria</a:t>
            </a:r>
            <a:endParaRPr lang="en-US" sz="1400" dirty="0">
              <a:ea typeface="Calibri"/>
              <a:cs typeface="Arial"/>
            </a:endParaRPr>
          </a:p>
          <a:p>
            <a:pPr algn="just">
              <a:lnSpc>
                <a:spcPct val="150000"/>
              </a:lnSpc>
              <a:spcAft>
                <a:spcPts val="0"/>
              </a:spcAft>
            </a:pPr>
            <a:r>
              <a:rPr lang="en-US" spc="-5" dirty="0" smtClean="0">
                <a:effectLst/>
                <a:latin typeface="Times New Roman"/>
                <a:ea typeface="Calibri"/>
                <a:cs typeface="Arial"/>
              </a:rPr>
              <a:t>The main sources of nutrients for bacteria colonizing the root canal system include: </a:t>
            </a:r>
            <a:endParaRPr lang="en-US" sz="1400" dirty="0">
              <a:ea typeface="Calibri"/>
              <a:cs typeface="Arial"/>
            </a:endParaRPr>
          </a:p>
          <a:p>
            <a:pPr algn="just">
              <a:lnSpc>
                <a:spcPct val="150000"/>
              </a:lnSpc>
              <a:spcAft>
                <a:spcPts val="0"/>
              </a:spcAft>
            </a:pPr>
            <a:r>
              <a:rPr lang="en-US" spc="5" dirty="0" smtClean="0">
                <a:effectLst/>
                <a:latin typeface="Times New Roman"/>
                <a:ea typeface="Calibri"/>
                <a:cs typeface="Arial"/>
              </a:rPr>
              <a:t>(1) Necrotic pulp tissue.</a:t>
            </a:r>
            <a:endParaRPr lang="en-US" sz="1400" dirty="0">
              <a:ea typeface="Calibri"/>
              <a:cs typeface="Arial"/>
            </a:endParaRPr>
          </a:p>
          <a:p>
            <a:pPr algn="just">
              <a:lnSpc>
                <a:spcPct val="150000"/>
              </a:lnSpc>
              <a:spcAft>
                <a:spcPts val="0"/>
              </a:spcAft>
            </a:pPr>
            <a:r>
              <a:rPr lang="en-US" spc="25" dirty="0" smtClean="0">
                <a:effectLst/>
                <a:latin typeface="Times New Roman"/>
                <a:ea typeface="Calibri"/>
                <a:cs typeface="Arial"/>
              </a:rPr>
              <a:t>(2) Proteins and glycoproteins from tissue fluids and exudate that seep into the root </a:t>
            </a:r>
            <a:r>
              <a:rPr lang="en-US" spc="5" dirty="0" smtClean="0">
                <a:effectLst/>
                <a:latin typeface="Times New Roman"/>
                <a:ea typeface="Calibri"/>
                <a:cs typeface="Arial"/>
              </a:rPr>
              <a:t>canal system via apical and lateral foramens.</a:t>
            </a:r>
            <a:endParaRPr lang="en-US" sz="1400" dirty="0">
              <a:ea typeface="Calibri"/>
              <a:cs typeface="Arial"/>
            </a:endParaRPr>
          </a:p>
          <a:p>
            <a:pPr algn="just">
              <a:lnSpc>
                <a:spcPct val="150000"/>
              </a:lnSpc>
              <a:spcAft>
                <a:spcPts val="0"/>
              </a:spcAft>
            </a:pPr>
            <a:r>
              <a:rPr lang="en-US" spc="30" dirty="0" smtClean="0">
                <a:effectLst/>
                <a:latin typeface="Times New Roman"/>
                <a:ea typeface="Calibri"/>
                <a:cs typeface="Arial"/>
              </a:rPr>
              <a:t>(3) Components of saliva that penetrate </a:t>
            </a:r>
            <a:r>
              <a:rPr lang="en-US" spc="30" dirty="0" err="1" smtClean="0">
                <a:effectLst/>
                <a:latin typeface="Times New Roman"/>
                <a:ea typeface="Calibri"/>
                <a:cs typeface="Arial"/>
              </a:rPr>
              <a:t>coronally</a:t>
            </a:r>
            <a:r>
              <a:rPr lang="en-US" spc="30" dirty="0" smtClean="0">
                <a:effectLst/>
                <a:latin typeface="Times New Roman"/>
                <a:ea typeface="Calibri"/>
                <a:cs typeface="Arial"/>
              </a:rPr>
              <a:t> </a:t>
            </a:r>
            <a:r>
              <a:rPr lang="en-US" spc="5" dirty="0" smtClean="0">
                <a:effectLst/>
                <a:latin typeface="Times New Roman"/>
                <a:ea typeface="Calibri"/>
                <a:cs typeface="Arial"/>
              </a:rPr>
              <a:t>into the root canal.</a:t>
            </a:r>
            <a:endParaRPr lang="en-US" sz="1400" dirty="0">
              <a:ea typeface="Calibri"/>
              <a:cs typeface="Arial"/>
            </a:endParaRPr>
          </a:p>
          <a:p>
            <a:pPr algn="just">
              <a:lnSpc>
                <a:spcPct val="150000"/>
              </a:lnSpc>
              <a:spcAft>
                <a:spcPts val="1440"/>
              </a:spcAft>
            </a:pPr>
            <a:r>
              <a:rPr lang="en-US" dirty="0" smtClean="0">
                <a:effectLst/>
                <a:latin typeface="Times New Roman"/>
                <a:ea typeface="Calibri"/>
                <a:cs typeface="Arial"/>
              </a:rPr>
              <a:t>(4) Products of the metabolism of other bacteria.</a:t>
            </a:r>
            <a:endParaRPr lang="en-US" sz="1400" dirty="0">
              <a:ea typeface="Calibri"/>
              <a:cs typeface="Arial"/>
            </a:endParaRPr>
          </a:p>
        </p:txBody>
      </p:sp>
    </p:spTree>
    <p:extLst>
      <p:ext uri="{BB962C8B-B14F-4D97-AF65-F5344CB8AC3E}">
        <p14:creationId xmlns:p14="http://schemas.microsoft.com/office/powerpoint/2010/main" val="37111211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468313" y="357188"/>
            <a:ext cx="8229600" cy="857250"/>
          </a:xfrm>
        </p:spPr>
        <p:txBody>
          <a:bodyPr/>
          <a:lstStyle/>
          <a:p>
            <a:pPr eaLnBrk="1" hangingPunct="1"/>
            <a:r>
              <a:rPr lang="en-US" i="1" smtClean="0">
                <a:solidFill>
                  <a:srgbClr val="FF33CC"/>
                </a:solidFill>
                <a:latin typeface="Candara" pitchFamily="34" charset="0"/>
                <a:cs typeface="Arial" pitchFamily="34" charset="0"/>
              </a:rPr>
              <a:t>MTAD</a:t>
            </a:r>
          </a:p>
        </p:txBody>
      </p:sp>
      <p:sp>
        <p:nvSpPr>
          <p:cNvPr id="48131" name="Rectangle 3"/>
          <p:cNvSpPr>
            <a:spLocks noGrp="1" noChangeArrowheads="1"/>
          </p:cNvSpPr>
          <p:nvPr>
            <p:ph sz="quarter" idx="4294967295"/>
          </p:nvPr>
        </p:nvSpPr>
        <p:spPr>
          <a:xfrm>
            <a:off x="539750" y="1437085"/>
            <a:ext cx="8218488" cy="1404938"/>
          </a:xfrm>
          <a:prstGeom prst="rect">
            <a:avLst/>
          </a:prstGeom>
        </p:spPr>
        <p:txBody>
          <a:bodyPr>
            <a:normAutofit fontScale="85000" lnSpcReduction="20000"/>
          </a:bodyPr>
          <a:lstStyle/>
          <a:p>
            <a:pPr marL="457200" indent="-457200" algn="just" eaLnBrk="1" fontAlgn="auto" hangingPunct="1">
              <a:lnSpc>
                <a:spcPct val="150000"/>
              </a:lnSpc>
              <a:spcBef>
                <a:spcPct val="30000"/>
              </a:spcBef>
              <a:spcAft>
                <a:spcPts val="0"/>
              </a:spcAft>
              <a:buClr>
                <a:srgbClr val="FF33CC"/>
              </a:buClr>
              <a:buSzPct val="85000"/>
              <a:buFont typeface="Wingdings" charset="2"/>
              <a:buChar char="§"/>
              <a:defRPr/>
            </a:pPr>
            <a:r>
              <a:rPr lang="en-US" sz="2400" dirty="0" smtClean="0">
                <a:latin typeface="+mn-lt"/>
                <a:ea typeface="+mn-ea"/>
                <a:cs typeface="Times New Roman" pitchFamily="18" charset="0"/>
              </a:rPr>
              <a:t>A </a:t>
            </a:r>
            <a:r>
              <a:rPr lang="en-US" sz="2400" i="1" dirty="0" smtClean="0">
                <a:latin typeface="+mn-lt"/>
                <a:ea typeface="+mn-ea"/>
                <a:cs typeface="Times New Roman" pitchFamily="18" charset="0"/>
              </a:rPr>
              <a:t>m</a:t>
            </a:r>
            <a:r>
              <a:rPr lang="en-US" sz="2400" dirty="0" smtClean="0">
                <a:latin typeface="+mn-lt"/>
                <a:ea typeface="+mn-ea"/>
                <a:cs typeface="Times New Roman" pitchFamily="18" charset="0"/>
              </a:rPr>
              <a:t>ixture of </a:t>
            </a:r>
            <a:r>
              <a:rPr lang="en-US" sz="2400" i="1" dirty="0" smtClean="0">
                <a:latin typeface="+mn-lt"/>
                <a:ea typeface="+mn-ea"/>
                <a:cs typeface="Times New Roman" pitchFamily="18" charset="0"/>
              </a:rPr>
              <a:t>t</a:t>
            </a:r>
            <a:r>
              <a:rPr lang="en-US" sz="2400" dirty="0" smtClean="0">
                <a:latin typeface="+mn-lt"/>
                <a:ea typeface="+mn-ea"/>
                <a:cs typeface="Times New Roman" pitchFamily="18" charset="0"/>
              </a:rPr>
              <a:t>etracycline isomer, </a:t>
            </a:r>
            <a:r>
              <a:rPr lang="en-US" sz="2400" i="1" dirty="0" smtClean="0">
                <a:solidFill>
                  <a:srgbClr val="FF33CC"/>
                </a:solidFill>
                <a:latin typeface="+mn-lt"/>
                <a:ea typeface="+mn-ea"/>
                <a:cs typeface="Times New Roman" pitchFamily="18" charset="0"/>
              </a:rPr>
              <a:t>a</a:t>
            </a:r>
            <a:r>
              <a:rPr lang="en-US" sz="2400" dirty="0" smtClean="0">
                <a:solidFill>
                  <a:srgbClr val="FF33CC"/>
                </a:solidFill>
                <a:latin typeface="+mn-lt"/>
                <a:ea typeface="+mn-ea"/>
                <a:cs typeface="Times New Roman" pitchFamily="18" charset="0"/>
              </a:rPr>
              <a:t>cid</a:t>
            </a:r>
            <a:r>
              <a:rPr lang="en-US" sz="2400" dirty="0" smtClean="0">
                <a:latin typeface="+mn-lt"/>
                <a:ea typeface="+mn-ea"/>
                <a:cs typeface="Times New Roman" pitchFamily="18" charset="0"/>
              </a:rPr>
              <a:t>, and </a:t>
            </a:r>
            <a:r>
              <a:rPr lang="en-US" sz="2400" i="1" dirty="0" smtClean="0">
                <a:latin typeface="+mn-lt"/>
                <a:ea typeface="+mn-ea"/>
                <a:cs typeface="Times New Roman" pitchFamily="18" charset="0"/>
              </a:rPr>
              <a:t>d</a:t>
            </a:r>
            <a:r>
              <a:rPr lang="en-US" sz="2400" dirty="0" smtClean="0">
                <a:latin typeface="+mn-lt"/>
                <a:ea typeface="+mn-ea"/>
                <a:cs typeface="Times New Roman" pitchFamily="18" charset="0"/>
              </a:rPr>
              <a:t>etergent.</a:t>
            </a:r>
          </a:p>
          <a:p>
            <a:pPr indent="-173736" algn="just" eaLnBrk="1" fontAlgn="auto" hangingPunct="1">
              <a:lnSpc>
                <a:spcPct val="150000"/>
              </a:lnSpc>
              <a:spcBef>
                <a:spcPct val="30000"/>
              </a:spcBef>
              <a:spcAft>
                <a:spcPts val="0"/>
              </a:spcAft>
              <a:buClr>
                <a:srgbClr val="FF33CC"/>
              </a:buClr>
              <a:buSzPct val="85000"/>
              <a:buFont typeface="Wingdings" pitchFamily="2" charset="2"/>
              <a:buNone/>
              <a:defRPr/>
            </a:pPr>
            <a:r>
              <a:rPr lang="en-US" sz="2400" dirty="0" smtClean="0">
                <a:latin typeface="+mn-lt"/>
                <a:ea typeface="+mn-ea"/>
                <a:cs typeface="Times New Roman" pitchFamily="18" charset="0"/>
              </a:rPr>
              <a:t>      (doxycycline, citric acid, and the detergent Tween-80)</a:t>
            </a:r>
          </a:p>
          <a:p>
            <a:pPr indent="-173736" algn="just" eaLnBrk="1" fontAlgn="auto" hangingPunct="1">
              <a:spcBef>
                <a:spcPct val="30000"/>
              </a:spcBef>
              <a:spcAft>
                <a:spcPts val="0"/>
              </a:spcAft>
              <a:buClr>
                <a:srgbClr val="FF33CC"/>
              </a:buClr>
              <a:buSzPct val="85000"/>
              <a:buFont typeface="Wingdings" pitchFamily="2" charset="2"/>
              <a:buNone/>
              <a:defRPr/>
            </a:pPr>
            <a:r>
              <a:rPr lang="en-US" sz="2800" dirty="0" smtClean="0">
                <a:latin typeface="Times New Roman" pitchFamily="18" charset="0"/>
                <a:ea typeface="+mn-ea"/>
                <a:cs typeface="Times New Roman" pitchFamily="18" charset="0"/>
              </a:rPr>
              <a:t> </a:t>
            </a:r>
          </a:p>
        </p:txBody>
      </p:sp>
    </p:spTree>
    <p:extLst>
      <p:ext uri="{BB962C8B-B14F-4D97-AF65-F5344CB8AC3E}">
        <p14:creationId xmlns:p14="http://schemas.microsoft.com/office/powerpoint/2010/main" val="545134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p:cTn id="7" dur="500" fill="hold"/>
                                        <p:tgtEl>
                                          <p:spTgt spid="481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813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p:cTn id="13" dur="500" fill="hold"/>
                                        <p:tgtEl>
                                          <p:spTgt spid="4813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813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p:cTn id="19" dur="500" fill="hold"/>
                                        <p:tgtEl>
                                          <p:spTgt spid="4813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813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76225" y="171450"/>
            <a:ext cx="8591550" cy="800100"/>
          </a:xfrm>
        </p:spPr>
        <p:txBody>
          <a:bodyPr/>
          <a:lstStyle/>
          <a:p>
            <a:endParaRPr lang="en-US" smtClean="0">
              <a:latin typeface="Candara" pitchFamily="34" charset="0"/>
              <a:cs typeface="Tunga" pitchFamily="34" charset="0"/>
            </a:endParaRPr>
          </a:p>
        </p:txBody>
      </p:sp>
      <p:sp>
        <p:nvSpPr>
          <p:cNvPr id="3" name="Content Placeholder 2"/>
          <p:cNvSpPr>
            <a:spLocks noGrp="1"/>
          </p:cNvSpPr>
          <p:nvPr>
            <p:ph sz="quarter" idx="4294967295"/>
          </p:nvPr>
        </p:nvSpPr>
        <p:spPr>
          <a:xfrm>
            <a:off x="274650" y="973932"/>
            <a:ext cx="8594725" cy="3702844"/>
          </a:xfrm>
          <a:prstGeom prst="rect">
            <a:avLst/>
          </a:prstGeom>
        </p:spPr>
        <p:txBody>
          <a:bodyPr>
            <a:normAutofit lnSpcReduction="10000"/>
          </a:bodyPr>
          <a:lstStyle/>
          <a:p>
            <a:pPr lvl="1" indent="-173736" algn="just" eaLnBrk="1" fontAlgn="auto" hangingPunct="1">
              <a:lnSpc>
                <a:spcPct val="145000"/>
              </a:lnSpc>
              <a:spcBef>
                <a:spcPct val="50000"/>
              </a:spcBef>
              <a:spcAft>
                <a:spcPts val="0"/>
              </a:spcAft>
              <a:buClr>
                <a:srgbClr val="FF33CC"/>
              </a:buClr>
              <a:buSzPct val="85000"/>
              <a:buFont typeface="Wingdings" charset="2"/>
              <a:buChar char="ü"/>
              <a:defRPr/>
            </a:pPr>
            <a:r>
              <a:rPr lang="en-US" sz="2400" dirty="0" smtClean="0">
                <a:latin typeface="+mn-lt"/>
                <a:ea typeface="ＭＳ Ｐゴシック" charset="0"/>
                <a:cs typeface="Times New Roman" pitchFamily="18" charset="0"/>
              </a:rPr>
              <a:t>Anti microbial </a:t>
            </a:r>
            <a:r>
              <a:rPr lang="en-US" sz="2400" dirty="0">
                <a:latin typeface="+mn-lt"/>
                <a:ea typeface="ＭＳ Ｐゴシック" charset="0"/>
                <a:cs typeface="Times New Roman" pitchFamily="18" charset="0"/>
              </a:rPr>
              <a:t>properties </a:t>
            </a:r>
            <a:br>
              <a:rPr lang="en-US" sz="2400" dirty="0">
                <a:latin typeface="+mn-lt"/>
                <a:ea typeface="ＭＳ Ｐゴシック" charset="0"/>
                <a:cs typeface="Times New Roman" pitchFamily="18" charset="0"/>
              </a:rPr>
            </a:br>
            <a:r>
              <a:rPr lang="en-US" sz="2400" dirty="0">
                <a:latin typeface="+mn-lt"/>
                <a:ea typeface="ＭＳ Ｐゴシック" charset="0"/>
                <a:cs typeface="Times New Roman" pitchFamily="18" charset="0"/>
              </a:rPr>
              <a:t> (broad </a:t>
            </a:r>
            <a:r>
              <a:rPr lang="en-US" sz="2400" dirty="0" err="1">
                <a:latin typeface="+mn-lt"/>
                <a:ea typeface="ＭＳ Ｐゴシック" charset="0"/>
                <a:cs typeface="Times New Roman" pitchFamily="18" charset="0"/>
              </a:rPr>
              <a:t>spctrum</a:t>
            </a:r>
            <a:r>
              <a:rPr lang="en-US" sz="2400" dirty="0">
                <a:latin typeface="+mn-lt"/>
                <a:ea typeface="ＭＳ Ｐゴシック" charset="0"/>
                <a:cs typeface="Times New Roman" pitchFamily="18" charset="0"/>
              </a:rPr>
              <a:t> antimicrobial agent )</a:t>
            </a:r>
          </a:p>
          <a:p>
            <a:pPr marL="513652" lvl="1" indent="-342900" eaLnBrk="1" fontAlgn="auto" hangingPunct="1">
              <a:spcBef>
                <a:spcPct val="50000"/>
              </a:spcBef>
              <a:spcAft>
                <a:spcPts val="0"/>
              </a:spcAft>
              <a:buClr>
                <a:srgbClr val="FF33CC"/>
              </a:buClr>
              <a:buSzPct val="80000"/>
              <a:buFont typeface="Wingdings" charset="2"/>
              <a:buChar char="§"/>
              <a:defRPr/>
            </a:pPr>
            <a:r>
              <a:rPr lang="en-US" sz="2400" dirty="0">
                <a:latin typeface="+mn-lt"/>
                <a:ea typeface="ＭＳ Ｐゴシック" charset="0"/>
                <a:cs typeface="Times New Roman" pitchFamily="18" charset="0"/>
              </a:rPr>
              <a:t>Tissue</a:t>
            </a:r>
            <a:r>
              <a:rPr lang="en-US" sz="2400" b="1" dirty="0">
                <a:latin typeface="+mn-lt"/>
                <a:ea typeface="ＭＳ Ｐゴシック" charset="0"/>
                <a:cs typeface="Times New Roman" pitchFamily="18" charset="0"/>
              </a:rPr>
              <a:t> </a:t>
            </a:r>
            <a:r>
              <a:rPr lang="en-US" sz="2400" dirty="0">
                <a:latin typeface="+mn-lt"/>
                <a:ea typeface="ＭＳ Ｐゴシック" charset="0"/>
                <a:cs typeface="Times New Roman" pitchFamily="18" charset="0"/>
              </a:rPr>
              <a:t>solvent. </a:t>
            </a:r>
          </a:p>
          <a:p>
            <a:pPr lvl="1" indent="-173736" eaLnBrk="1" fontAlgn="auto" hangingPunct="1">
              <a:spcBef>
                <a:spcPct val="50000"/>
              </a:spcBef>
              <a:spcAft>
                <a:spcPts val="0"/>
              </a:spcAft>
              <a:buClr>
                <a:srgbClr val="FF33CC"/>
              </a:buClr>
              <a:buSzPct val="80000"/>
              <a:buFont typeface="Wingdings" charset="2"/>
              <a:buChar char="ü"/>
              <a:defRPr/>
            </a:pPr>
            <a:r>
              <a:rPr lang="en-US" sz="2400" dirty="0">
                <a:latin typeface="+mn-lt"/>
                <a:ea typeface="ＭＳ Ｐゴシック" charset="0"/>
                <a:cs typeface="Times New Roman" pitchFamily="18" charset="0"/>
              </a:rPr>
              <a:t>Flush debris.</a:t>
            </a:r>
          </a:p>
          <a:p>
            <a:pPr lvl="1" indent="-173736" eaLnBrk="1" fontAlgn="auto" hangingPunct="1">
              <a:spcBef>
                <a:spcPct val="50000"/>
              </a:spcBef>
              <a:spcAft>
                <a:spcPts val="0"/>
              </a:spcAft>
              <a:buClr>
                <a:srgbClr val="FF33CC"/>
              </a:buClr>
              <a:buSzPct val="80000"/>
              <a:buFont typeface="Wingdings" charset="2"/>
              <a:buChar char="ü"/>
              <a:defRPr/>
            </a:pPr>
            <a:r>
              <a:rPr lang="en-US" sz="2400" dirty="0">
                <a:latin typeface="+mn-lt"/>
                <a:ea typeface="ＭＳ Ｐゴシック" charset="0"/>
                <a:cs typeface="Times New Roman" pitchFamily="18" charset="0"/>
              </a:rPr>
              <a:t>Lubricant.</a:t>
            </a:r>
          </a:p>
          <a:p>
            <a:pPr marL="513652" lvl="1" indent="-342900" eaLnBrk="1" fontAlgn="auto" hangingPunct="1">
              <a:spcBef>
                <a:spcPct val="50000"/>
              </a:spcBef>
              <a:spcAft>
                <a:spcPts val="0"/>
              </a:spcAft>
              <a:buClr>
                <a:srgbClr val="FF33CC"/>
              </a:buClr>
              <a:buSzPct val="80000"/>
              <a:buFont typeface="Wingdings" charset="2"/>
              <a:buChar char="ü"/>
              <a:defRPr/>
            </a:pPr>
            <a:r>
              <a:rPr lang="en-US" sz="2400" dirty="0">
                <a:latin typeface="+mn-lt"/>
                <a:ea typeface="ＭＳ Ｐゴシック" charset="0"/>
                <a:cs typeface="Times New Roman" pitchFamily="18" charset="0"/>
              </a:rPr>
              <a:t>Eliminate the smear layer. </a:t>
            </a:r>
          </a:p>
          <a:p>
            <a:pPr lvl="1" indent="-173736" eaLnBrk="1" fontAlgn="auto" hangingPunct="1">
              <a:spcBef>
                <a:spcPct val="50000"/>
              </a:spcBef>
              <a:spcAft>
                <a:spcPts val="0"/>
              </a:spcAft>
              <a:buClr>
                <a:srgbClr val="FF33CC"/>
              </a:buClr>
              <a:buSzPct val="80000"/>
              <a:buFont typeface="Wingdings" charset="2"/>
              <a:buChar char="ü"/>
              <a:defRPr/>
            </a:pPr>
            <a:r>
              <a:rPr lang="en-US" sz="2400" dirty="0">
                <a:latin typeface="+mn-lt"/>
                <a:ea typeface="ＭＳ Ｐゴシック" charset="0"/>
                <a:cs typeface="Times New Roman" pitchFamily="18" charset="0"/>
              </a:rPr>
              <a:t>Low toxicity level.</a:t>
            </a:r>
          </a:p>
          <a:p>
            <a:pPr>
              <a:buFont typeface="Arial" charset="0"/>
              <a:buChar char="•"/>
              <a:defRPr/>
            </a:pPr>
            <a:endParaRPr lang="en-US" dirty="0">
              <a:latin typeface="+mn-lt"/>
              <a:ea typeface="ＭＳ Ｐゴシック" charset="0"/>
            </a:endParaRPr>
          </a:p>
        </p:txBody>
      </p:sp>
      <p:sp>
        <p:nvSpPr>
          <p:cNvPr id="4" name="Multiply 3"/>
          <p:cNvSpPr>
            <a:spLocks/>
          </p:cNvSpPr>
          <p:nvPr/>
        </p:nvSpPr>
        <p:spPr bwMode="auto">
          <a:xfrm>
            <a:off x="2911418" y="2193276"/>
            <a:ext cx="360363" cy="253603"/>
          </a:xfrm>
          <a:custGeom>
            <a:avLst/>
            <a:gdLst>
              <a:gd name="T0" fmla="*/ 59341 w 360363"/>
              <a:gd name="T1" fmla="*/ 110210 h 338137"/>
              <a:gd name="T2" fmla="*/ 113760 w 360363"/>
              <a:gd name="T3" fmla="*/ 52214 h 338137"/>
              <a:gd name="T4" fmla="*/ 180182 w 360363"/>
              <a:gd name="T5" fmla="*/ 114539 h 338137"/>
              <a:gd name="T6" fmla="*/ 246603 w 360363"/>
              <a:gd name="T7" fmla="*/ 52214 h 338137"/>
              <a:gd name="T8" fmla="*/ 301022 w 360363"/>
              <a:gd name="T9" fmla="*/ 110210 h 338137"/>
              <a:gd name="T10" fmla="*/ 238295 w 360363"/>
              <a:gd name="T11" fmla="*/ 169069 h 338137"/>
              <a:gd name="T12" fmla="*/ 301022 w 360363"/>
              <a:gd name="T13" fmla="*/ 227927 h 338137"/>
              <a:gd name="T14" fmla="*/ 246603 w 360363"/>
              <a:gd name="T15" fmla="*/ 285923 h 338137"/>
              <a:gd name="T16" fmla="*/ 180182 w 360363"/>
              <a:gd name="T17" fmla="*/ 223598 h 338137"/>
              <a:gd name="T18" fmla="*/ 113760 w 360363"/>
              <a:gd name="T19" fmla="*/ 285923 h 338137"/>
              <a:gd name="T20" fmla="*/ 59341 w 360363"/>
              <a:gd name="T21" fmla="*/ 227927 h 338137"/>
              <a:gd name="T22" fmla="*/ 122068 w 360363"/>
              <a:gd name="T23" fmla="*/ 169069 h 338137"/>
              <a:gd name="T24" fmla="*/ 59341 w 360363"/>
              <a:gd name="T25" fmla="*/ 110210 h 338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0363" h="338137">
                <a:moveTo>
                  <a:pt x="59341" y="110210"/>
                </a:moveTo>
                <a:lnTo>
                  <a:pt x="113760" y="52214"/>
                </a:lnTo>
                <a:lnTo>
                  <a:pt x="180182" y="114539"/>
                </a:lnTo>
                <a:lnTo>
                  <a:pt x="246603" y="52214"/>
                </a:lnTo>
                <a:lnTo>
                  <a:pt x="301022" y="110210"/>
                </a:lnTo>
                <a:lnTo>
                  <a:pt x="238295" y="169069"/>
                </a:lnTo>
                <a:lnTo>
                  <a:pt x="301022" y="227927"/>
                </a:lnTo>
                <a:lnTo>
                  <a:pt x="246603" y="285923"/>
                </a:lnTo>
                <a:lnTo>
                  <a:pt x="180182" y="223598"/>
                </a:lnTo>
                <a:lnTo>
                  <a:pt x="113760" y="285923"/>
                </a:lnTo>
                <a:lnTo>
                  <a:pt x="59341" y="227927"/>
                </a:lnTo>
                <a:lnTo>
                  <a:pt x="122068" y="169069"/>
                </a:lnTo>
                <a:lnTo>
                  <a:pt x="59341" y="110210"/>
                </a:lnTo>
                <a:close/>
              </a:path>
            </a:pathLst>
          </a:custGeom>
          <a:solidFill>
            <a:srgbClr val="FF33CC"/>
          </a:solidFill>
          <a:ln w="9525" cap="flat" cmpd="sng">
            <a:solidFill>
              <a:schemeClr val="accent1"/>
            </a:solidFill>
            <a:prstDash val="solid"/>
            <a:round/>
            <a:headEnd/>
            <a:tailEnd/>
          </a:ln>
          <a:effectLst>
            <a:outerShdw blurRad="50800" dist="38100" dir="2700000" algn="br" rotWithShape="0">
              <a:srgbClr val="000000">
                <a:alpha val="39999"/>
              </a:srgbClr>
            </a:outerShdw>
          </a:effectLst>
        </p:spPr>
        <p:txBody>
          <a:bodyPr anchor="ctr"/>
          <a:lstStyle/>
          <a:p>
            <a:pPr>
              <a:defRPr/>
            </a:pPr>
            <a:endParaRPr lang="en-US">
              <a:solidFill>
                <a:prstClr val="black"/>
              </a:solidFill>
            </a:endParaRPr>
          </a:p>
        </p:txBody>
      </p:sp>
    </p:spTree>
    <p:extLst>
      <p:ext uri="{BB962C8B-B14F-4D97-AF65-F5344CB8AC3E}">
        <p14:creationId xmlns:p14="http://schemas.microsoft.com/office/powerpoint/2010/main" val="2171237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rrowheads="1"/>
          </p:cNvSpPr>
          <p:nvPr>
            <p:ph type="title"/>
          </p:nvPr>
        </p:nvSpPr>
        <p:spPr>
          <a:xfrm>
            <a:off x="276225" y="171450"/>
            <a:ext cx="8591550" cy="800100"/>
          </a:xfrm>
        </p:spPr>
        <p:txBody>
          <a:bodyPr/>
          <a:lstStyle/>
          <a:p>
            <a:pPr eaLnBrk="1" hangingPunct="1"/>
            <a:r>
              <a:rPr lang="en-US" i="1" smtClean="0">
                <a:solidFill>
                  <a:srgbClr val="FF33CC"/>
                </a:solidFill>
                <a:latin typeface="Comic Sans MS" pitchFamily="66" charset="0"/>
                <a:cs typeface="Arial" pitchFamily="34" charset="0"/>
              </a:rPr>
              <a:t>Chelating Agents</a:t>
            </a:r>
          </a:p>
        </p:txBody>
      </p:sp>
      <p:sp>
        <p:nvSpPr>
          <p:cNvPr id="114691" name="Rectangle 3"/>
          <p:cNvSpPr>
            <a:spLocks noGrp="1" noChangeArrowheads="1"/>
          </p:cNvSpPr>
          <p:nvPr>
            <p:ph sz="quarter" idx="4294967295"/>
          </p:nvPr>
        </p:nvSpPr>
        <p:spPr>
          <a:xfrm>
            <a:off x="250838" y="1168003"/>
            <a:ext cx="8893175" cy="3394472"/>
          </a:xfrm>
          <a:prstGeom prst="rect">
            <a:avLst/>
          </a:prstGeom>
        </p:spPr>
        <p:txBody>
          <a:bodyPr/>
          <a:lstStyle/>
          <a:p>
            <a:pPr indent="-173736" eaLnBrk="1" fontAlgn="auto" hangingPunct="1">
              <a:spcAft>
                <a:spcPts val="0"/>
              </a:spcAft>
              <a:buClr>
                <a:srgbClr val="FF33CC"/>
              </a:buClr>
              <a:buSzPct val="80000"/>
              <a:buFont typeface="Wingdings" charset="0"/>
              <a:buChar char="ü"/>
              <a:defRPr/>
            </a:pPr>
            <a:r>
              <a:rPr lang="en-US" sz="2800" dirty="0">
                <a:latin typeface="Times New Roman" charset="0"/>
                <a:ea typeface="+mn-ea"/>
                <a:cs typeface="Times New Roman" charset="0"/>
              </a:rPr>
              <a:t> EDTA (</a:t>
            </a:r>
            <a:r>
              <a:rPr lang="en-US" sz="2800" dirty="0" smtClean="0">
                <a:solidFill>
                  <a:srgbClr val="FF33CC"/>
                </a:solidFill>
                <a:latin typeface="Times New Roman" charset="0"/>
                <a:ea typeface="+mn-ea"/>
                <a:cs typeface="Times New Roman" charset="0"/>
              </a:rPr>
              <a:t>e</a:t>
            </a:r>
            <a:r>
              <a:rPr lang="en-US" sz="2800" dirty="0" smtClean="0">
                <a:latin typeface="Times New Roman" charset="0"/>
                <a:ea typeface="+mn-ea"/>
                <a:cs typeface="Times New Roman" charset="0"/>
              </a:rPr>
              <a:t>thylene-</a:t>
            </a:r>
            <a:r>
              <a:rPr lang="en-US" sz="2800" dirty="0" err="1" smtClean="0">
                <a:solidFill>
                  <a:srgbClr val="FF33CC"/>
                </a:solidFill>
                <a:latin typeface="Times New Roman" charset="0"/>
                <a:ea typeface="+mn-ea"/>
                <a:cs typeface="Times New Roman" charset="0"/>
              </a:rPr>
              <a:t>d</a:t>
            </a:r>
            <a:r>
              <a:rPr lang="en-US" sz="2800" dirty="0" err="1" smtClean="0">
                <a:latin typeface="Times New Roman" charset="0"/>
                <a:ea typeface="+mn-ea"/>
                <a:cs typeface="Times New Roman" charset="0"/>
              </a:rPr>
              <a:t>iamine</a:t>
            </a:r>
            <a:r>
              <a:rPr lang="en-US" sz="2800" dirty="0" err="1" smtClean="0">
                <a:solidFill>
                  <a:srgbClr val="FF33CC"/>
                </a:solidFill>
                <a:latin typeface="Times New Roman" charset="0"/>
                <a:ea typeface="+mn-ea"/>
                <a:cs typeface="Times New Roman" charset="0"/>
              </a:rPr>
              <a:t>t</a:t>
            </a:r>
            <a:r>
              <a:rPr lang="en-US" sz="2800" dirty="0" err="1" smtClean="0">
                <a:latin typeface="Times New Roman" charset="0"/>
                <a:ea typeface="+mn-ea"/>
                <a:cs typeface="Times New Roman" charset="0"/>
              </a:rPr>
              <a:t>etra</a:t>
            </a:r>
            <a:r>
              <a:rPr lang="en-US" sz="2800" dirty="0" smtClean="0">
                <a:latin typeface="Times New Roman" charset="0"/>
                <a:ea typeface="+mn-ea"/>
                <a:cs typeface="Times New Roman" charset="0"/>
              </a:rPr>
              <a:t>-</a:t>
            </a:r>
            <a:r>
              <a:rPr lang="en-US" sz="2800" dirty="0" smtClean="0">
                <a:solidFill>
                  <a:srgbClr val="FF33CC"/>
                </a:solidFill>
                <a:latin typeface="Times New Roman" charset="0"/>
                <a:ea typeface="+mn-ea"/>
                <a:cs typeface="Times New Roman" charset="0"/>
              </a:rPr>
              <a:t>a</a:t>
            </a:r>
            <a:r>
              <a:rPr lang="en-US" sz="2800" dirty="0" smtClean="0">
                <a:latin typeface="Times New Roman" charset="0"/>
                <a:ea typeface="+mn-ea"/>
                <a:cs typeface="Times New Roman" charset="0"/>
              </a:rPr>
              <a:t>cetic acid</a:t>
            </a:r>
            <a:r>
              <a:rPr lang="en-US" sz="2800" dirty="0">
                <a:latin typeface="Times New Roman" charset="0"/>
                <a:ea typeface="+mn-ea"/>
                <a:cs typeface="Times New Roman" charset="0"/>
              </a:rPr>
              <a:t>) </a:t>
            </a:r>
            <a:endParaRPr lang="en-US" sz="2800" dirty="0" smtClean="0">
              <a:latin typeface="Times New Roman" charset="0"/>
              <a:ea typeface="+mn-ea"/>
              <a:cs typeface="Times New Roman" charset="0"/>
            </a:endParaRPr>
          </a:p>
          <a:p>
            <a:pPr indent="-173736" eaLnBrk="1" fontAlgn="auto" hangingPunct="1">
              <a:spcAft>
                <a:spcPts val="0"/>
              </a:spcAft>
              <a:buClr>
                <a:srgbClr val="FF33CC"/>
              </a:buClr>
              <a:buSzPct val="80000"/>
              <a:buFont typeface="Wingdings" charset="0"/>
              <a:buChar char="ü"/>
              <a:defRPr/>
            </a:pPr>
            <a:endParaRPr lang="en-US" sz="2800" dirty="0">
              <a:latin typeface="Times New Roman" charset="0"/>
              <a:ea typeface="+mn-ea"/>
              <a:cs typeface="Times New Roman" charset="0"/>
            </a:endParaRPr>
          </a:p>
        </p:txBody>
      </p:sp>
      <p:pic>
        <p:nvPicPr>
          <p:cNvPr id="2" name="Picture 1" descr="edta-17-solutions-chelating-ag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762126"/>
            <a:ext cx="30861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11188" y="1924079"/>
            <a:ext cx="5040312" cy="2031325"/>
          </a:xfrm>
          <a:prstGeom prst="rect">
            <a:avLst/>
          </a:prstGeom>
          <a:noFill/>
        </p:spPr>
        <p:txBody>
          <a:bodyPr>
            <a:spAutoFit/>
          </a:bodyPr>
          <a:lstStyle/>
          <a:p>
            <a:pPr marL="342900" indent="-342900" algn="just">
              <a:lnSpc>
                <a:spcPct val="150000"/>
              </a:lnSpc>
              <a:buFont typeface="Wingdings" charset="2"/>
              <a:buChar char="§"/>
              <a:defRPr/>
            </a:pPr>
            <a:r>
              <a:rPr lang="en-US" sz="2400" dirty="0">
                <a:solidFill>
                  <a:prstClr val="black"/>
                </a:solidFill>
                <a:ea typeface="ＭＳ Ｐゴシック" charset="0"/>
                <a:cs typeface="ＭＳ Ｐゴシック" charset="0"/>
              </a:rPr>
              <a:t>The basic purpose of chelating agent is lubrication ,emulsification and holding debris in suspension </a:t>
            </a:r>
            <a:r>
              <a:rPr lang="en-US" dirty="0">
                <a:solidFill>
                  <a:prstClr val="black"/>
                </a:solidFill>
                <a:latin typeface="Garamond" charset="0"/>
                <a:ea typeface="ＭＳ Ｐゴシック" charset="0"/>
                <a:cs typeface="ＭＳ Ｐゴシック" charset="0"/>
              </a:rPr>
              <a:t>.</a:t>
            </a:r>
          </a:p>
          <a:p>
            <a:pPr>
              <a:defRPr/>
            </a:pPr>
            <a:endParaRPr lang="en-US" dirty="0">
              <a:solidFill>
                <a:prstClr val="black"/>
              </a:solidFill>
              <a:latin typeface="Garamond" charset="0"/>
              <a:ea typeface="ＭＳ Ｐゴシック" charset="0"/>
              <a:cs typeface="ＭＳ Ｐゴシック" charset="0"/>
            </a:endParaRPr>
          </a:p>
        </p:txBody>
      </p:sp>
    </p:spTree>
    <p:extLst>
      <p:ext uri="{BB962C8B-B14F-4D97-AF65-F5344CB8AC3E}">
        <p14:creationId xmlns:p14="http://schemas.microsoft.com/office/powerpoint/2010/main" val="3045084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4691">
                                            <p:txEl>
                                              <p:pRg st="0" end="0"/>
                                            </p:txEl>
                                          </p:spTgt>
                                        </p:tgtEl>
                                        <p:attrNameLst>
                                          <p:attrName>style.visibility</p:attrName>
                                        </p:attrNameLst>
                                      </p:cBhvr>
                                      <p:to>
                                        <p:strVal val="visible"/>
                                      </p:to>
                                    </p:set>
                                  </p:childTnLst>
                                </p:cTn>
                              </p:par>
                              <p:par>
                                <p:cTn id="11" presetID="2" presetClass="entr" presetSubtype="2"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76225" y="171450"/>
            <a:ext cx="8591550" cy="800100"/>
          </a:xfrm>
        </p:spPr>
        <p:txBody>
          <a:bodyPr/>
          <a:lstStyle/>
          <a:p>
            <a:r>
              <a:rPr lang="en-US" smtClean="0">
                <a:solidFill>
                  <a:srgbClr val="FF33CC"/>
                </a:solidFill>
                <a:latin typeface="Candara" pitchFamily="34" charset="0"/>
                <a:cs typeface="Tunga" pitchFamily="34" charset="0"/>
              </a:rPr>
              <a:t>Mechanism of action </a:t>
            </a:r>
          </a:p>
        </p:txBody>
      </p:sp>
      <p:sp>
        <p:nvSpPr>
          <p:cNvPr id="3" name="Content Placeholder 2"/>
          <p:cNvSpPr>
            <a:spLocks noGrp="1"/>
          </p:cNvSpPr>
          <p:nvPr>
            <p:ph sz="quarter" idx="4294967295"/>
          </p:nvPr>
        </p:nvSpPr>
        <p:spPr>
          <a:xfrm>
            <a:off x="250825" y="1221582"/>
            <a:ext cx="5473700" cy="3702844"/>
          </a:xfrm>
          <a:prstGeom prst="rect">
            <a:avLst/>
          </a:prstGeom>
        </p:spPr>
        <p:txBody>
          <a:bodyPr/>
          <a:lstStyle/>
          <a:p>
            <a:pPr algn="just">
              <a:lnSpc>
                <a:spcPct val="150000"/>
              </a:lnSpc>
              <a:buFont typeface="Arial" charset="0"/>
              <a:buChar char="•"/>
              <a:defRPr/>
            </a:pPr>
            <a:r>
              <a:rPr lang="en-US" sz="2400" dirty="0" smtClean="0">
                <a:latin typeface="+mn-lt"/>
                <a:ea typeface="ＭＳ Ｐゴシック" charset="0"/>
              </a:rPr>
              <a:t>EDTA functions by forming calcium chelate solution with calcium ions of dentin which make it more friable and thus dentin become easily to manipulate by instrumentation.</a:t>
            </a:r>
            <a:endParaRPr lang="en-US" sz="2400" dirty="0">
              <a:latin typeface="+mn-lt"/>
              <a:ea typeface="ＭＳ Ｐゴシック" charset="0"/>
            </a:endParaRPr>
          </a:p>
        </p:txBody>
      </p:sp>
      <p:pic>
        <p:nvPicPr>
          <p:cNvPr id="4" name="Picture 3" descr="edta-17-solutions-chelating-ag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762126"/>
            <a:ext cx="30861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150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468313" y="0"/>
            <a:ext cx="8229600" cy="857250"/>
          </a:xfrm>
        </p:spPr>
        <p:txBody>
          <a:bodyPr/>
          <a:lstStyle/>
          <a:p>
            <a:pPr eaLnBrk="1" hangingPunct="1"/>
            <a:r>
              <a:rPr lang="en-US" i="1" smtClean="0">
                <a:solidFill>
                  <a:srgbClr val="FF33CC"/>
                </a:solidFill>
                <a:latin typeface="Candara" pitchFamily="34" charset="0"/>
                <a:cs typeface="Arial" pitchFamily="34" charset="0"/>
              </a:rPr>
              <a:t>EDTA</a:t>
            </a:r>
          </a:p>
        </p:txBody>
      </p:sp>
      <p:sp>
        <p:nvSpPr>
          <p:cNvPr id="116739" name="Rectangle 3"/>
          <p:cNvSpPr>
            <a:spLocks noGrp="1" noChangeArrowheads="1"/>
          </p:cNvSpPr>
          <p:nvPr>
            <p:ph sz="quarter" idx="4294967295"/>
          </p:nvPr>
        </p:nvSpPr>
        <p:spPr>
          <a:xfrm>
            <a:off x="468339" y="1113235"/>
            <a:ext cx="5183187" cy="3402806"/>
          </a:xfrm>
          <a:prstGeom prst="rect">
            <a:avLst/>
          </a:prstGeom>
        </p:spPr>
        <p:txBody>
          <a:bodyPr wrap="square" numCol="1" anchor="t" anchorCtr="0" compatLnSpc="1">
            <a:prstTxWarp prst="textNoShape">
              <a:avLst/>
            </a:prstTxWarp>
            <a:normAutofit fontScale="92500" lnSpcReduction="20000"/>
          </a:bodyPr>
          <a:lstStyle/>
          <a:p>
            <a:pPr marL="339725" indent="-342900" algn="just" eaLnBrk="1" hangingPunct="1">
              <a:lnSpc>
                <a:spcPct val="150000"/>
              </a:lnSpc>
              <a:spcBef>
                <a:spcPct val="50000"/>
              </a:spcBef>
              <a:buClr>
                <a:srgbClr val="FF33CC"/>
              </a:buClr>
              <a:buSzPct val="80000"/>
              <a:buFont typeface="Wingdings" pitchFamily="2" charset="2"/>
              <a:buChar char="§"/>
              <a:defRPr/>
            </a:pPr>
            <a:r>
              <a:rPr lang="en-US" sz="2400" smtClean="0">
                <a:latin typeface="Times New Roman" pitchFamily="18" charset="0"/>
                <a:cs typeface="Times New Roman" pitchFamily="18" charset="0"/>
              </a:rPr>
              <a:t>17% EDTA ( pH 7 ) </a:t>
            </a:r>
          </a:p>
          <a:p>
            <a:pPr marL="339725" indent="-342900" algn="just" eaLnBrk="1" hangingPunct="1">
              <a:lnSpc>
                <a:spcPct val="150000"/>
              </a:lnSpc>
              <a:spcBef>
                <a:spcPct val="50000"/>
              </a:spcBef>
              <a:buClr>
                <a:srgbClr val="FF33CC"/>
              </a:buClr>
              <a:buSzPct val="80000"/>
              <a:buFont typeface="Wingdings" pitchFamily="2" charset="2"/>
              <a:buChar char="§"/>
              <a:defRPr/>
            </a:pPr>
            <a:r>
              <a:rPr lang="en-US" sz="2400" smtClean="0">
                <a:latin typeface="Times New Roman" pitchFamily="18" charset="0"/>
                <a:cs typeface="Times New Roman" pitchFamily="18" charset="0"/>
              </a:rPr>
              <a:t>EDTA has no antibacterial activity.</a:t>
            </a:r>
          </a:p>
          <a:p>
            <a:pPr marL="339725" indent="-342900" algn="just" eaLnBrk="1" hangingPunct="1">
              <a:lnSpc>
                <a:spcPct val="150000"/>
              </a:lnSpc>
              <a:spcBef>
                <a:spcPct val="50000"/>
              </a:spcBef>
              <a:buClr>
                <a:srgbClr val="FF33CC"/>
              </a:buClr>
              <a:buSzPct val="80000"/>
              <a:buFont typeface="Wingdings" pitchFamily="2" charset="2"/>
              <a:buChar char="§"/>
              <a:defRPr/>
            </a:pPr>
            <a:r>
              <a:rPr lang="en-US" sz="2400" smtClean="0">
                <a:latin typeface="Times New Roman" pitchFamily="18" charset="0"/>
                <a:cs typeface="Times New Roman" pitchFamily="18" charset="0"/>
              </a:rPr>
              <a:t>It effectively removes smear layer by chelating the inorganic component of the dentine.</a:t>
            </a:r>
          </a:p>
          <a:p>
            <a:pPr marL="339725" indent="-342900" algn="just" eaLnBrk="1" hangingPunct="1">
              <a:lnSpc>
                <a:spcPct val="150000"/>
              </a:lnSpc>
              <a:spcBef>
                <a:spcPct val="50000"/>
              </a:spcBef>
              <a:buClr>
                <a:srgbClr val="FF33CC"/>
              </a:buClr>
              <a:buSzPct val="80000"/>
              <a:buFont typeface="Wingdings" pitchFamily="2" charset="2"/>
              <a:buChar char="§"/>
              <a:defRPr/>
            </a:pPr>
            <a:r>
              <a:rPr lang="en-US" sz="2400" smtClean="0">
                <a:latin typeface="Times New Roman" pitchFamily="18" charset="0"/>
                <a:cs typeface="Times New Roman" pitchFamily="18" charset="0"/>
              </a:rPr>
              <a:t>Aid in mechanical canal shaping. </a:t>
            </a:r>
            <a:endParaRPr lang="ar-SA" sz="2400" smtClean="0">
              <a:latin typeface="Times New Roman" pitchFamily="18" charset="0"/>
              <a:cs typeface="Times New Roman" pitchFamily="18" charset="0"/>
            </a:endParaRPr>
          </a:p>
          <a:p>
            <a:pPr marL="339725" indent="-342900" algn="just" eaLnBrk="1" hangingPunct="1">
              <a:spcBef>
                <a:spcPct val="50000"/>
              </a:spcBef>
              <a:buClr>
                <a:srgbClr val="FF33CC"/>
              </a:buClr>
              <a:buSzPct val="80000"/>
              <a:buFont typeface="Wingdings" pitchFamily="2" charset="2"/>
              <a:buChar char="ü"/>
              <a:defRPr/>
            </a:pPr>
            <a:endParaRPr lang="en-US" sz="2800" smtClean="0">
              <a:latin typeface="Times New Roman" pitchFamily="18" charset="0"/>
              <a:cs typeface="Times New Roman" pitchFamily="18" charset="0"/>
            </a:endParaRPr>
          </a:p>
        </p:txBody>
      </p:sp>
      <p:pic>
        <p:nvPicPr>
          <p:cNvPr id="5" name="Picture 4" descr="edta-17-solutions-chelating-ag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762126"/>
            <a:ext cx="30861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560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sz="quarter" idx="4294967295"/>
          </p:nvPr>
        </p:nvSpPr>
        <p:spPr>
          <a:xfrm>
            <a:off x="457200" y="1200151"/>
            <a:ext cx="8147050" cy="3394472"/>
          </a:xfrm>
          <a:prstGeom prst="rect">
            <a:avLst/>
          </a:prstGeom>
        </p:spPr>
        <p:txBody>
          <a:bodyPr/>
          <a:lstStyle/>
          <a:p>
            <a:pPr indent="-173736" algn="just" eaLnBrk="1" fontAlgn="auto" hangingPunct="1">
              <a:lnSpc>
                <a:spcPct val="150000"/>
              </a:lnSpc>
              <a:spcBef>
                <a:spcPct val="50000"/>
              </a:spcBef>
              <a:spcAft>
                <a:spcPts val="0"/>
              </a:spcAft>
              <a:buClr>
                <a:srgbClr val="FF33CC"/>
              </a:buClr>
              <a:buSzPct val="80000"/>
              <a:buFont typeface="Wingdings" charset="0"/>
              <a:buChar char="Ø"/>
              <a:defRPr/>
            </a:pPr>
            <a:r>
              <a:rPr lang="en-US" sz="2400" dirty="0">
                <a:latin typeface="Times New Roman" charset="0"/>
                <a:ea typeface="+mn-ea"/>
                <a:cs typeface="Times New Roman" charset="0"/>
              </a:rPr>
              <a:t>The optimal working time of EDTA is 15 minutes, after which time no more chelating action can be expected</a:t>
            </a:r>
            <a:r>
              <a:rPr lang="en-US" sz="2400" dirty="0" smtClean="0">
                <a:latin typeface="Times New Roman" charset="0"/>
                <a:ea typeface="+mn-ea"/>
                <a:cs typeface="Times New Roman" charset="0"/>
              </a:rPr>
              <a:t>.</a:t>
            </a:r>
            <a:endParaRPr lang="en-US" sz="2400" dirty="0">
              <a:latin typeface="Times New Roman" charset="0"/>
              <a:ea typeface="+mn-ea"/>
              <a:cs typeface="Times New Roman" charset="0"/>
            </a:endParaRPr>
          </a:p>
        </p:txBody>
      </p:sp>
    </p:spTree>
    <p:extLst>
      <p:ext uri="{BB962C8B-B14F-4D97-AF65-F5344CB8AC3E}">
        <p14:creationId xmlns:p14="http://schemas.microsoft.com/office/powerpoint/2010/main" val="19519055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rrowheads="1"/>
          </p:cNvSpPr>
          <p:nvPr>
            <p:ph type="title"/>
          </p:nvPr>
        </p:nvSpPr>
        <p:spPr>
          <a:xfrm>
            <a:off x="395288" y="86916"/>
            <a:ext cx="8229600" cy="857250"/>
          </a:xfrm>
        </p:spPr>
        <p:txBody>
          <a:bodyPr>
            <a:noAutofit/>
          </a:bodyPr>
          <a:lstStyle/>
          <a:p>
            <a:pPr eaLnBrk="1" hangingPunct="1">
              <a:defRPr/>
            </a:pPr>
            <a:r>
              <a:rPr lang="en-US" dirty="0" smtClean="0">
                <a:solidFill>
                  <a:srgbClr val="FF33CC"/>
                </a:solidFill>
                <a:latin typeface="+mn-lt"/>
                <a:ea typeface="ＭＳ Ｐゴシック" charset="0"/>
                <a:cs typeface="Arial" charset="0"/>
              </a:rPr>
              <a:t>Irrigation method:</a:t>
            </a:r>
            <a:endParaRPr lang="en-US" dirty="0">
              <a:solidFill>
                <a:srgbClr val="FF33CC"/>
              </a:solidFill>
              <a:latin typeface="+mn-lt"/>
              <a:ea typeface="ＭＳ Ｐゴシック" charset="0"/>
              <a:cs typeface="Arial" charset="0"/>
            </a:endParaRPr>
          </a:p>
        </p:txBody>
      </p:sp>
      <p:sp>
        <p:nvSpPr>
          <p:cNvPr id="46083" name="Rectangle 3"/>
          <p:cNvSpPr>
            <a:spLocks noGrp="1" noChangeArrowheads="1"/>
          </p:cNvSpPr>
          <p:nvPr>
            <p:ph sz="quarter" idx="4294967295"/>
          </p:nvPr>
        </p:nvSpPr>
        <p:spPr>
          <a:xfrm>
            <a:off x="179512" y="843559"/>
            <a:ext cx="8208962" cy="3995738"/>
          </a:xfrm>
          <a:prstGeom prst="rect">
            <a:avLst/>
          </a:prstGeom>
        </p:spPr>
        <p:txBody>
          <a:bodyPr>
            <a:normAutofit fontScale="92500" lnSpcReduction="20000"/>
          </a:bodyPr>
          <a:lstStyle/>
          <a:p>
            <a:pPr indent="-173736" algn="just" eaLnBrk="1" fontAlgn="auto" hangingPunct="1">
              <a:spcBef>
                <a:spcPct val="50000"/>
              </a:spcBef>
              <a:spcAft>
                <a:spcPts val="0"/>
              </a:spcAft>
              <a:buClr>
                <a:srgbClr val="FF33CC"/>
              </a:buClr>
              <a:buFont typeface="Wingdings" pitchFamily="2" charset="2"/>
              <a:buChar char="Ø"/>
              <a:defRPr/>
            </a:pPr>
            <a:r>
              <a:rPr lang="en-US" sz="2800" dirty="0" smtClean="0">
                <a:latin typeface="Times New Roman" pitchFamily="18" charset="0"/>
                <a:ea typeface="+mn-ea"/>
                <a:cs typeface="Times New Roman" pitchFamily="18" charset="0"/>
              </a:rPr>
              <a:t>It is </a:t>
            </a:r>
            <a:r>
              <a:rPr lang="en-US" sz="2800" b="1" i="1" dirty="0" smtClean="0">
                <a:latin typeface="Times New Roman" pitchFamily="18" charset="0"/>
                <a:ea typeface="+mn-ea"/>
                <a:cs typeface="Times New Roman" pitchFamily="18" charset="0"/>
              </a:rPr>
              <a:t>strongly recommended </a:t>
            </a:r>
            <a:r>
              <a:rPr lang="en-US" sz="2800" dirty="0" smtClean="0">
                <a:latin typeface="Times New Roman" pitchFamily="18" charset="0"/>
                <a:ea typeface="+mn-ea"/>
                <a:cs typeface="Times New Roman" pitchFamily="18" charset="0"/>
              </a:rPr>
              <a:t>that the </a:t>
            </a:r>
            <a:r>
              <a:rPr lang="en-US" sz="2800" b="1" i="1" dirty="0" smtClean="0">
                <a:latin typeface="Times New Roman" pitchFamily="18" charset="0"/>
                <a:ea typeface="+mn-ea"/>
                <a:cs typeface="Times New Roman" pitchFamily="18" charset="0"/>
              </a:rPr>
              <a:t>needle lie passively </a:t>
            </a:r>
            <a:r>
              <a:rPr lang="en-US" sz="2800" dirty="0" smtClean="0">
                <a:latin typeface="Times New Roman" pitchFamily="18" charset="0"/>
                <a:ea typeface="+mn-ea"/>
                <a:cs typeface="Times New Roman" pitchFamily="18" charset="0"/>
              </a:rPr>
              <a:t>in the canal and not engage the walls.</a:t>
            </a:r>
          </a:p>
          <a:p>
            <a:pPr indent="-173736" algn="just" eaLnBrk="1" fontAlgn="auto" hangingPunct="1">
              <a:spcBef>
                <a:spcPct val="50000"/>
              </a:spcBef>
              <a:spcAft>
                <a:spcPts val="0"/>
              </a:spcAft>
              <a:buClr>
                <a:srgbClr val="FF33CC"/>
              </a:buClr>
              <a:buFont typeface="Wingdings" pitchFamily="2" charset="2"/>
              <a:buChar char="Ø"/>
              <a:defRPr/>
            </a:pPr>
            <a:r>
              <a:rPr lang="en-US" sz="2800" b="1" dirty="0" smtClean="0">
                <a:latin typeface="+mn-lt"/>
                <a:ea typeface="+mn-ea"/>
              </a:rPr>
              <a:t>A 27- or 30-gauge needle is preferred</a:t>
            </a:r>
            <a:endParaRPr lang="en-US" sz="2800" b="1" dirty="0" smtClean="0">
              <a:latin typeface="Times New Roman" pitchFamily="18" charset="0"/>
              <a:ea typeface="+mn-ea"/>
              <a:cs typeface="Times New Roman" pitchFamily="18" charset="0"/>
            </a:endParaRPr>
          </a:p>
          <a:p>
            <a:pPr indent="-173736" algn="just" eaLnBrk="1" fontAlgn="auto" hangingPunct="1">
              <a:spcBef>
                <a:spcPct val="50000"/>
              </a:spcBef>
              <a:spcAft>
                <a:spcPts val="0"/>
              </a:spcAft>
              <a:buClr>
                <a:srgbClr val="FF33CC"/>
              </a:buClr>
              <a:buFont typeface="Wingdings" pitchFamily="2" charset="2"/>
              <a:buChar char="Ø"/>
              <a:defRPr/>
            </a:pPr>
            <a:r>
              <a:rPr lang="en-US" sz="2800" dirty="0" smtClean="0">
                <a:latin typeface="Times New Roman" pitchFamily="18" charset="0"/>
                <a:ea typeface="+mn-ea"/>
                <a:cs typeface="Times New Roman" pitchFamily="18" charset="0"/>
              </a:rPr>
              <a:t> The solution must be introduced slowly.</a:t>
            </a:r>
          </a:p>
          <a:p>
            <a:pPr indent="-173736" algn="just" eaLnBrk="1" fontAlgn="auto" hangingPunct="1">
              <a:spcBef>
                <a:spcPct val="50000"/>
              </a:spcBef>
              <a:spcAft>
                <a:spcPts val="0"/>
              </a:spcAft>
              <a:buClr>
                <a:srgbClr val="FF33CC"/>
              </a:buClr>
              <a:buFont typeface="Wingdings" pitchFamily="2" charset="2"/>
              <a:buChar char="Ø"/>
              <a:defRPr/>
            </a:pPr>
            <a:r>
              <a:rPr lang="en-US" sz="2800" dirty="0" smtClean="0">
                <a:latin typeface="Times New Roman" pitchFamily="18" charset="0"/>
                <a:ea typeface="+mn-ea"/>
                <a:cs typeface="Times New Roman" pitchFamily="18" charset="0"/>
              </a:rPr>
              <a:t>The irrigating needle should be bent to allow easier delivery of the solution and to prevent deep penetration of the needle.</a:t>
            </a:r>
          </a:p>
          <a:p>
            <a:pPr indent="-173736" algn="just" eaLnBrk="1" fontAlgn="auto" hangingPunct="1">
              <a:spcBef>
                <a:spcPct val="50000"/>
              </a:spcBef>
              <a:spcAft>
                <a:spcPts val="0"/>
              </a:spcAft>
              <a:buClr>
                <a:srgbClr val="FF33CC"/>
              </a:buClr>
              <a:buFont typeface="Wingdings" pitchFamily="2" charset="2"/>
              <a:buChar char="Ø"/>
              <a:defRPr/>
            </a:pPr>
            <a:r>
              <a:rPr lang="en-US" sz="2800" dirty="0" smtClean="0">
                <a:latin typeface="Times New Roman" pitchFamily="18" charset="0"/>
                <a:ea typeface="+mn-ea"/>
                <a:cs typeface="Times New Roman" pitchFamily="18" charset="0"/>
              </a:rPr>
              <a:t>Care must be taken with </a:t>
            </a:r>
            <a:r>
              <a:rPr lang="en-US" sz="2800" dirty="0" err="1" smtClean="0">
                <a:latin typeface="Times New Roman" pitchFamily="18" charset="0"/>
                <a:ea typeface="+mn-ea"/>
                <a:cs typeface="Times New Roman" pitchFamily="18" charset="0"/>
              </a:rPr>
              <a:t>irrigants</a:t>
            </a:r>
            <a:r>
              <a:rPr lang="en-US" sz="2800" dirty="0" smtClean="0">
                <a:latin typeface="Times New Roman" pitchFamily="18" charset="0"/>
                <a:ea typeface="+mn-ea"/>
                <a:cs typeface="Times New Roman" pitchFamily="18" charset="0"/>
              </a:rPr>
              <a:t> like sodium hypochlorite to prevent accidents. </a:t>
            </a:r>
          </a:p>
          <a:p>
            <a:pPr indent="-173736" eaLnBrk="1" fontAlgn="auto" hangingPunct="1">
              <a:spcBef>
                <a:spcPct val="50000"/>
              </a:spcBef>
              <a:spcAft>
                <a:spcPts val="0"/>
              </a:spcAft>
              <a:buFont typeface="Wingdings" pitchFamily="2" charset="2"/>
              <a:buNone/>
              <a:defRPr/>
            </a:pPr>
            <a:endParaRPr lang="en-US" sz="2800" dirty="0" smtClean="0">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413311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 y="987667"/>
            <a:ext cx="9143999" cy="221599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15000"/>
              </a:lnSpc>
              <a:spcAft>
                <a:spcPts val="1440"/>
              </a:spcAft>
            </a:pPr>
            <a:r>
              <a:rPr lang="en-US" sz="6000" b="1" dirty="0" smtClean="0">
                <a:effectLst/>
                <a:latin typeface="Times New Roman"/>
                <a:ea typeface="Calibri"/>
                <a:cs typeface="Arial"/>
              </a:rPr>
              <a:t>Methods for </a:t>
            </a:r>
            <a:r>
              <a:rPr lang="en-US" sz="6000" b="1" dirty="0" err="1" smtClean="0">
                <a:effectLst/>
                <a:latin typeface="Times New Roman"/>
                <a:ea typeface="Calibri"/>
                <a:cs typeface="Arial"/>
              </a:rPr>
              <a:t>irrigants</a:t>
            </a:r>
            <a:r>
              <a:rPr lang="en-US" sz="6000" b="1" dirty="0" smtClean="0">
                <a:effectLst/>
                <a:latin typeface="Times New Roman"/>
                <a:ea typeface="Calibri"/>
                <a:cs typeface="Arial"/>
              </a:rPr>
              <a:t> activation</a:t>
            </a:r>
            <a:endParaRPr lang="en-US" sz="4800" dirty="0">
              <a:ea typeface="Calibri"/>
              <a:cs typeface="Arial"/>
            </a:endParaRPr>
          </a:p>
        </p:txBody>
      </p:sp>
    </p:spTree>
    <p:extLst>
      <p:ext uri="{BB962C8B-B14F-4D97-AF65-F5344CB8AC3E}">
        <p14:creationId xmlns:p14="http://schemas.microsoft.com/office/powerpoint/2010/main" val="16056922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71450"/>
            <a:ext cx="8591550" cy="800100"/>
          </a:xfrm>
        </p:spPr>
        <p:txBody>
          <a:bodyPr>
            <a:normAutofit fontScale="90000"/>
          </a:bodyPr>
          <a:lstStyle/>
          <a:p>
            <a:pPr>
              <a:defRPr/>
            </a:pPr>
            <a:r>
              <a:rPr lang="en-US" dirty="0" smtClean="0">
                <a:solidFill>
                  <a:srgbClr val="FF33CC"/>
                </a:solidFill>
                <a:latin typeface="+mj-lt"/>
                <a:ea typeface="ＭＳ Ｐゴシック" charset="0"/>
              </a:rPr>
              <a:t>Gutta-percha Points</a:t>
            </a:r>
            <a:br>
              <a:rPr lang="en-US" dirty="0" smtClean="0">
                <a:solidFill>
                  <a:srgbClr val="FF33CC"/>
                </a:solidFill>
                <a:latin typeface="+mj-lt"/>
                <a:ea typeface="ＭＳ Ｐゴシック" charset="0"/>
              </a:rPr>
            </a:br>
            <a:r>
              <a:rPr lang="en-US" dirty="0" smtClean="0">
                <a:solidFill>
                  <a:srgbClr val="FF33CC"/>
                </a:solidFill>
                <a:latin typeface="+mj-lt"/>
                <a:ea typeface="ＭＳ Ｐゴシック" charset="0"/>
              </a:rPr>
              <a:t> agitation </a:t>
            </a:r>
            <a:endParaRPr lang="en-US" dirty="0">
              <a:solidFill>
                <a:srgbClr val="FF33CC"/>
              </a:solidFill>
              <a:latin typeface="+mj-lt"/>
              <a:ea typeface="ＭＳ Ｐゴシック" charset="0"/>
            </a:endParaRPr>
          </a:p>
        </p:txBody>
      </p:sp>
      <p:sp>
        <p:nvSpPr>
          <p:cNvPr id="3" name="Content Placeholder 2"/>
          <p:cNvSpPr>
            <a:spLocks noGrp="1"/>
          </p:cNvSpPr>
          <p:nvPr>
            <p:ph sz="quarter" idx="4294967295"/>
          </p:nvPr>
        </p:nvSpPr>
        <p:spPr>
          <a:xfrm>
            <a:off x="250825" y="1059657"/>
            <a:ext cx="5018088" cy="3779044"/>
          </a:xfrm>
          <a:prstGeom prst="rect">
            <a:avLst/>
          </a:prstGeom>
        </p:spPr>
        <p:txBody>
          <a:bodyPr>
            <a:noAutofit/>
          </a:bodyPr>
          <a:lstStyle/>
          <a:p>
            <a:pPr algn="just">
              <a:lnSpc>
                <a:spcPct val="150000"/>
              </a:lnSpc>
              <a:buFont typeface="Arial" charset="0"/>
              <a:buChar char="•"/>
              <a:defRPr/>
            </a:pPr>
            <a:r>
              <a:rPr lang="en-US" sz="2400" dirty="0" smtClean="0">
                <a:latin typeface="+mn-lt"/>
                <a:ea typeface="ＭＳ Ｐゴシック" charset="0"/>
              </a:rPr>
              <a:t>use </a:t>
            </a:r>
            <a:r>
              <a:rPr lang="en-US" sz="2400" dirty="0">
                <a:latin typeface="+mn-lt"/>
                <a:ea typeface="ＭＳ Ｐゴシック" charset="0"/>
              </a:rPr>
              <a:t>of apically fitting gutta-percha </a:t>
            </a:r>
            <a:r>
              <a:rPr lang="en-US" sz="2400" dirty="0" smtClean="0">
                <a:latin typeface="+mn-lt"/>
                <a:ea typeface="ＭＳ Ｐゴシック" charset="0"/>
              </a:rPr>
              <a:t>cone </a:t>
            </a:r>
            <a:r>
              <a:rPr lang="en-US" sz="2400" dirty="0">
                <a:latin typeface="+mn-lt"/>
                <a:ea typeface="ＭＳ Ｐゴシック" charset="0"/>
              </a:rPr>
              <a:t>in an up-and-down motion at the </a:t>
            </a:r>
            <a:r>
              <a:rPr lang="en-US" sz="2400" dirty="0" smtClean="0">
                <a:latin typeface="+mn-lt"/>
                <a:ea typeface="ＭＳ Ｐゴシック" charset="0"/>
              </a:rPr>
              <a:t>working length</a:t>
            </a:r>
            <a:r>
              <a:rPr lang="en-US" sz="2400" dirty="0">
                <a:latin typeface="+mn-lt"/>
                <a:ea typeface="ＭＳ Ｐゴシック" charset="0"/>
              </a:rPr>
              <a:t>. Although this facilitates the exchange of the apical solution, </a:t>
            </a:r>
            <a:r>
              <a:rPr lang="en-US" sz="2400" dirty="0" smtClean="0">
                <a:latin typeface="+mn-lt"/>
                <a:ea typeface="ＭＳ Ｐゴシック" charset="0"/>
              </a:rPr>
              <a:t>but the </a:t>
            </a:r>
            <a:r>
              <a:rPr lang="en-US" sz="2400" dirty="0">
                <a:latin typeface="+mn-lt"/>
                <a:ea typeface="ＭＳ Ｐゴシック" charset="0"/>
              </a:rPr>
              <a:t>overall </a:t>
            </a:r>
            <a:r>
              <a:rPr lang="en-US" sz="2400" dirty="0" smtClean="0">
                <a:latin typeface="+mn-lt"/>
                <a:ea typeface="ＭＳ Ｐゴシック" charset="0"/>
              </a:rPr>
              <a:t>volume of </a:t>
            </a:r>
            <a:r>
              <a:rPr lang="en-US" sz="2400" dirty="0">
                <a:latin typeface="+mn-lt"/>
                <a:ea typeface="ＭＳ Ｐゴシック" charset="0"/>
              </a:rPr>
              <a:t>fresh solution in the apical canal is likely to remain small</a:t>
            </a:r>
            <a:r>
              <a:rPr lang="en-US" sz="2400" dirty="0" smtClean="0">
                <a:latin typeface="+mn-lt"/>
                <a:ea typeface="ＭＳ Ｐゴシック" charset="0"/>
              </a:rPr>
              <a:t>.</a:t>
            </a:r>
          </a:p>
        </p:txBody>
      </p:sp>
      <p:pic>
        <p:nvPicPr>
          <p:cNvPr id="4" name="Picture 8" descr="safe_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600201"/>
            <a:ext cx="3562350" cy="181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428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1+#ppt_w/2"/>
                                          </p:val>
                                        </p:tav>
                                        <p:tav tm="100000">
                                          <p:val>
                                            <p:strVal val="#ppt_x"/>
                                          </p:val>
                                        </p:tav>
                                      </p:tavLst>
                                    </p:anim>
                                    <p:anim calcmode="lin" valueType="num">
                                      <p:cBhvr additive="base">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71450"/>
            <a:ext cx="8591550" cy="800100"/>
          </a:xfrm>
        </p:spPr>
        <p:txBody>
          <a:bodyPr>
            <a:normAutofit fontScale="90000"/>
          </a:bodyPr>
          <a:lstStyle/>
          <a:p>
            <a:pPr>
              <a:defRPr/>
            </a:pPr>
            <a:r>
              <a:rPr lang="en-US" dirty="0" err="1" smtClean="0">
                <a:solidFill>
                  <a:srgbClr val="FF33CC"/>
                </a:solidFill>
                <a:latin typeface="+mj-lt"/>
                <a:ea typeface="ＭＳ Ｐゴシック" charset="0"/>
              </a:rPr>
              <a:t>EndoActivator</a:t>
            </a:r>
            <a:r>
              <a:rPr lang="en-US" dirty="0" smtClean="0">
                <a:solidFill>
                  <a:srgbClr val="FF33CC"/>
                </a:solidFill>
                <a:latin typeface="+mj-lt"/>
                <a:ea typeface="ＭＳ Ｐゴシック" charset="0"/>
              </a:rPr>
              <a:t/>
            </a:r>
            <a:br>
              <a:rPr lang="en-US" dirty="0" smtClean="0">
                <a:solidFill>
                  <a:srgbClr val="FF33CC"/>
                </a:solidFill>
                <a:latin typeface="+mj-lt"/>
                <a:ea typeface="ＭＳ Ｐゴシック" charset="0"/>
              </a:rPr>
            </a:br>
            <a:endParaRPr lang="en-US" dirty="0">
              <a:solidFill>
                <a:srgbClr val="FF33CC"/>
              </a:solidFill>
              <a:latin typeface="+mj-lt"/>
              <a:ea typeface="ＭＳ Ｐゴシック" charset="0"/>
            </a:endParaRPr>
          </a:p>
        </p:txBody>
      </p:sp>
      <p:sp>
        <p:nvSpPr>
          <p:cNvPr id="3" name="Content Placeholder 2"/>
          <p:cNvSpPr>
            <a:spLocks noGrp="1"/>
          </p:cNvSpPr>
          <p:nvPr>
            <p:ph sz="quarter" idx="4294967295"/>
          </p:nvPr>
        </p:nvSpPr>
        <p:spPr>
          <a:xfrm>
            <a:off x="250825" y="1059657"/>
            <a:ext cx="5018088" cy="3702844"/>
          </a:xfrm>
          <a:prstGeom prst="rect">
            <a:avLst/>
          </a:prstGeom>
        </p:spPr>
        <p:txBody>
          <a:bodyPr>
            <a:normAutofit lnSpcReduction="10000"/>
          </a:bodyPr>
          <a:lstStyle/>
          <a:p>
            <a:pPr algn="just">
              <a:lnSpc>
                <a:spcPct val="150000"/>
              </a:lnSpc>
              <a:buFont typeface="Arial" charset="0"/>
              <a:buChar char="•"/>
              <a:defRPr/>
            </a:pPr>
            <a:r>
              <a:rPr lang="en-US" sz="2400" dirty="0" smtClean="0">
                <a:latin typeface="+mn-lt"/>
                <a:ea typeface="ＭＳ Ｐゴシック" charset="0"/>
              </a:rPr>
              <a:t>It </a:t>
            </a:r>
            <a:r>
              <a:rPr lang="en-US" sz="2400" dirty="0">
                <a:latin typeface="+mn-lt"/>
                <a:ea typeface="ＭＳ Ｐゴシック" charset="0"/>
              </a:rPr>
              <a:t>is based on sonic vibration </a:t>
            </a:r>
            <a:r>
              <a:rPr lang="en-US" sz="2400" dirty="0" smtClean="0">
                <a:latin typeface="+mn-lt"/>
                <a:ea typeface="ＭＳ Ｐゴシック" charset="0"/>
              </a:rPr>
              <a:t>       (</a:t>
            </a:r>
            <a:r>
              <a:rPr lang="en-US" sz="2400" dirty="0">
                <a:latin typeface="+mn-lt"/>
                <a:ea typeface="ＭＳ Ｐゴシック" charset="0"/>
              </a:rPr>
              <a:t>up to 10,000 r</a:t>
            </a:r>
            <a:r>
              <a:rPr lang="en-US" sz="2400" dirty="0" smtClean="0">
                <a:latin typeface="+mn-lt"/>
                <a:ea typeface="ＭＳ Ｐゴシック" charset="0"/>
              </a:rPr>
              <a:t>pm</a:t>
            </a:r>
            <a:r>
              <a:rPr lang="en-US" sz="2400" dirty="0">
                <a:latin typeface="+mn-lt"/>
                <a:ea typeface="ＭＳ Ｐゴシック" charset="0"/>
              </a:rPr>
              <a:t>) of a plastic </a:t>
            </a:r>
            <a:r>
              <a:rPr lang="en-US" sz="2400" dirty="0" smtClean="0">
                <a:latin typeface="+mn-lt"/>
                <a:ea typeface="ＭＳ Ｐゴシック" charset="0"/>
              </a:rPr>
              <a:t>tip in </a:t>
            </a:r>
            <a:r>
              <a:rPr lang="en-US" sz="2400" dirty="0">
                <a:latin typeface="+mn-lt"/>
                <a:ea typeface="ＭＳ Ｐゴシック" charset="0"/>
              </a:rPr>
              <a:t>the root canal. The system has 3 different sizes of tips that are easily </a:t>
            </a:r>
            <a:r>
              <a:rPr lang="en-US" sz="2400" dirty="0" smtClean="0">
                <a:latin typeface="+mn-lt"/>
                <a:ea typeface="ＭＳ Ｐゴシック" charset="0"/>
              </a:rPr>
              <a:t>attached to </a:t>
            </a:r>
            <a:r>
              <a:rPr lang="en-US" sz="2400" dirty="0">
                <a:latin typeface="+mn-lt"/>
                <a:ea typeface="ＭＳ Ｐゴシック" charset="0"/>
              </a:rPr>
              <a:t>the </a:t>
            </a:r>
            <a:r>
              <a:rPr lang="en-US" sz="2400" dirty="0" smtClean="0">
                <a:latin typeface="+mn-lt"/>
                <a:ea typeface="ＭＳ Ｐゴシック" charset="0"/>
              </a:rPr>
              <a:t>battery operated </a:t>
            </a:r>
            <a:r>
              <a:rPr lang="en-US" sz="2400" dirty="0" err="1" smtClean="0">
                <a:latin typeface="+mn-lt"/>
                <a:ea typeface="ＭＳ Ｐゴシック" charset="0"/>
              </a:rPr>
              <a:t>handpiece</a:t>
            </a:r>
            <a:r>
              <a:rPr lang="en-US" sz="2400" dirty="0" smtClean="0">
                <a:latin typeface="+mn-lt"/>
                <a:ea typeface="ＭＳ Ｐゴシック" charset="0"/>
              </a:rPr>
              <a:t> </a:t>
            </a:r>
            <a:r>
              <a:rPr lang="en-US" sz="2400" dirty="0">
                <a:latin typeface="+mn-lt"/>
                <a:ea typeface="ＭＳ Ｐゴシック" charset="0"/>
              </a:rPr>
              <a:t>that creates the sonic </a:t>
            </a:r>
            <a:r>
              <a:rPr lang="en-US" sz="2400" dirty="0" smtClean="0">
                <a:latin typeface="+mn-lt"/>
                <a:ea typeface="ＭＳ Ｐゴシック" charset="0"/>
              </a:rPr>
              <a:t>vibrations.</a:t>
            </a:r>
          </a:p>
          <a:p>
            <a:pPr>
              <a:buFont typeface="Arial" charset="0"/>
              <a:buChar char="•"/>
              <a:defRPr/>
            </a:pPr>
            <a:endParaRPr lang="en-US" dirty="0">
              <a:latin typeface="+mn-lt"/>
              <a:ea typeface="ＭＳ Ｐゴシック" charset="0"/>
            </a:endParaRPr>
          </a:p>
        </p:txBody>
      </p:sp>
      <p:pic>
        <p:nvPicPr>
          <p:cNvPr id="849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73" y="1006081"/>
            <a:ext cx="3640137" cy="3239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990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4995"/>
                                        </p:tgtEl>
                                        <p:attrNameLst>
                                          <p:attrName>style.visibility</p:attrName>
                                        </p:attrNameLst>
                                      </p:cBhvr>
                                      <p:to>
                                        <p:strVal val="visible"/>
                                      </p:to>
                                    </p:set>
                                    <p:anim calcmode="lin" valueType="num">
                                      <p:cBhvr additive="base">
                                        <p:cTn id="11" dur="500" fill="hold"/>
                                        <p:tgtEl>
                                          <p:spTgt spid="84995"/>
                                        </p:tgtEl>
                                        <p:attrNameLst>
                                          <p:attrName>ppt_x</p:attrName>
                                        </p:attrNameLst>
                                      </p:cBhvr>
                                      <p:tavLst>
                                        <p:tav tm="0">
                                          <p:val>
                                            <p:strVal val="1+#ppt_w/2"/>
                                          </p:val>
                                        </p:tav>
                                        <p:tav tm="100000">
                                          <p:val>
                                            <p:strVal val="#ppt_x"/>
                                          </p:val>
                                        </p:tav>
                                      </p:tavLst>
                                    </p:anim>
                                    <p:anim calcmode="lin" valueType="num">
                                      <p:cBhvr additive="base">
                                        <p:cTn id="12" dur="500" fill="hold"/>
                                        <p:tgtEl>
                                          <p:spTgt spid="8499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5" y="123647"/>
            <a:ext cx="8928992" cy="4293483"/>
          </a:xfrm>
          <a:prstGeom prst="rect">
            <a:avLst/>
          </a:prstGeom>
        </p:spPr>
        <p:txBody>
          <a:bodyPr wrap="square">
            <a:spAutoFit/>
          </a:bodyPr>
          <a:lstStyle/>
          <a:p>
            <a:pPr algn="just">
              <a:lnSpc>
                <a:spcPct val="150000"/>
              </a:lnSpc>
              <a:spcBef>
                <a:spcPts val="1200"/>
              </a:spcBef>
              <a:spcAft>
                <a:spcPts val="0"/>
              </a:spcAft>
            </a:pPr>
            <a:r>
              <a:rPr lang="en-US" sz="2000" b="1" dirty="0" smtClean="0">
                <a:solidFill>
                  <a:srgbClr val="00B050"/>
                </a:solidFill>
                <a:effectLst/>
                <a:latin typeface="Times New Roman"/>
                <a:ea typeface="Calibri"/>
                <a:cs typeface="Arial"/>
              </a:rPr>
              <a:t>Modes of entry for bacteria to the pulp:</a:t>
            </a:r>
            <a:endParaRPr lang="en-US" sz="1600" b="1" dirty="0">
              <a:solidFill>
                <a:srgbClr val="00B050"/>
              </a:solidFill>
              <a:ea typeface="Calibri"/>
              <a:cs typeface="Arial"/>
            </a:endParaRPr>
          </a:p>
          <a:p>
            <a:pPr algn="just">
              <a:lnSpc>
                <a:spcPct val="150000"/>
              </a:lnSpc>
              <a:spcAft>
                <a:spcPts val="0"/>
              </a:spcAft>
            </a:pPr>
            <a:r>
              <a:rPr lang="en-US" dirty="0" smtClean="0">
                <a:effectLst/>
                <a:latin typeface="Times New Roman"/>
                <a:ea typeface="Calibri"/>
                <a:cs typeface="Arial"/>
              </a:rPr>
              <a:t>1- Through the carious cavity.</a:t>
            </a:r>
            <a:endParaRPr lang="en-US" sz="1400" dirty="0">
              <a:ea typeface="Calibri"/>
              <a:cs typeface="Arial"/>
            </a:endParaRPr>
          </a:p>
          <a:p>
            <a:pPr algn="just">
              <a:lnSpc>
                <a:spcPct val="150000"/>
              </a:lnSpc>
              <a:spcAft>
                <a:spcPts val="0"/>
              </a:spcAft>
            </a:pPr>
            <a:r>
              <a:rPr lang="en-US" dirty="0" smtClean="0">
                <a:effectLst/>
                <a:latin typeface="Times New Roman"/>
                <a:ea typeface="Calibri"/>
                <a:cs typeface="Arial"/>
              </a:rPr>
              <a:t>2- Through the dentinal tubules as in contamination during cavity preparation, through exposed root surface, and surfaces with erosion, abrasion and attrition.</a:t>
            </a:r>
            <a:endParaRPr lang="en-US" sz="1400" dirty="0">
              <a:ea typeface="Calibri"/>
              <a:cs typeface="Arial"/>
            </a:endParaRPr>
          </a:p>
          <a:p>
            <a:pPr algn="just">
              <a:lnSpc>
                <a:spcPct val="150000"/>
              </a:lnSpc>
              <a:spcAft>
                <a:spcPts val="0"/>
              </a:spcAft>
            </a:pPr>
            <a:r>
              <a:rPr lang="en-US" dirty="0" smtClean="0">
                <a:effectLst/>
                <a:latin typeface="Times New Roman"/>
                <a:ea typeface="Calibri"/>
                <a:cs typeface="Arial"/>
              </a:rPr>
              <a:t>3- Through the apical foramen as in</a:t>
            </a:r>
            <a:r>
              <a:rPr lang="en-US" baseline="-25000" dirty="0" smtClean="0">
                <a:effectLst/>
                <a:latin typeface="Times New Roman"/>
                <a:ea typeface="Calibri"/>
                <a:cs typeface="Arial"/>
              </a:rPr>
              <a:t> </a:t>
            </a:r>
            <a:r>
              <a:rPr lang="en-US" dirty="0" smtClean="0">
                <a:effectLst/>
                <a:latin typeface="Times New Roman"/>
                <a:ea typeface="Calibri"/>
                <a:cs typeface="Arial"/>
              </a:rPr>
              <a:t>advanced periodontitis where microorganisms reach the apical foramen and then the pulp.</a:t>
            </a:r>
            <a:endParaRPr lang="en-US" sz="1400" dirty="0">
              <a:ea typeface="Calibri"/>
              <a:cs typeface="Arial"/>
            </a:endParaRPr>
          </a:p>
          <a:p>
            <a:pPr algn="just">
              <a:lnSpc>
                <a:spcPct val="150000"/>
              </a:lnSpc>
              <a:spcAft>
                <a:spcPts val="0"/>
              </a:spcAft>
            </a:pPr>
            <a:r>
              <a:rPr lang="en-US" dirty="0" smtClean="0">
                <a:effectLst/>
                <a:latin typeface="Times New Roman"/>
                <a:ea typeface="Calibri"/>
                <a:cs typeface="Arial"/>
              </a:rPr>
              <a:t>4- Through the blood stream (</a:t>
            </a:r>
            <a:r>
              <a:rPr lang="en-US" dirty="0" err="1" smtClean="0">
                <a:effectLst/>
                <a:latin typeface="Times New Roman"/>
                <a:ea typeface="Calibri"/>
                <a:cs typeface="Arial"/>
              </a:rPr>
              <a:t>anachoresis</a:t>
            </a:r>
            <a:r>
              <a:rPr lang="en-US" dirty="0" smtClean="0">
                <a:effectLst/>
                <a:latin typeface="Times New Roman"/>
                <a:ea typeface="Calibri"/>
                <a:cs typeface="Arial"/>
              </a:rPr>
              <a:t>). Following trauma or inflammation to the pulp any bacteria in the blood might be attracted to the pulp causing pulpitis. </a:t>
            </a:r>
            <a:endParaRPr lang="en-US" sz="1400" dirty="0">
              <a:ea typeface="Calibri"/>
              <a:cs typeface="Arial"/>
            </a:endParaRPr>
          </a:p>
          <a:p>
            <a:pPr algn="just">
              <a:lnSpc>
                <a:spcPct val="150000"/>
              </a:lnSpc>
              <a:spcAft>
                <a:spcPts val="0"/>
              </a:spcAft>
            </a:pPr>
            <a:r>
              <a:rPr lang="en-US" dirty="0" smtClean="0">
                <a:effectLst/>
                <a:latin typeface="Times New Roman"/>
                <a:ea typeface="Calibri"/>
                <a:cs typeface="Arial"/>
              </a:rPr>
              <a:t>5- Through faulty tooth restoration.</a:t>
            </a:r>
            <a:endParaRPr lang="en-US" sz="1400" dirty="0">
              <a:ea typeface="Calibri"/>
              <a:cs typeface="Arial"/>
            </a:endParaRPr>
          </a:p>
          <a:p>
            <a:pPr algn="just">
              <a:lnSpc>
                <a:spcPct val="150000"/>
              </a:lnSpc>
              <a:spcAft>
                <a:spcPts val="1000"/>
              </a:spcAft>
            </a:pPr>
            <a:r>
              <a:rPr lang="en-US" dirty="0" smtClean="0">
                <a:effectLst/>
                <a:latin typeface="Times New Roman"/>
                <a:ea typeface="Calibri"/>
                <a:cs typeface="Arial"/>
              </a:rPr>
              <a:t>6- Through extension of a periapical infection from adjacent infected tooth.</a:t>
            </a:r>
            <a:endParaRPr lang="en-US" sz="1400" dirty="0">
              <a:ea typeface="Calibri"/>
              <a:cs typeface="Arial"/>
            </a:endParaRPr>
          </a:p>
        </p:txBody>
      </p:sp>
    </p:spTree>
    <p:extLst>
      <p:ext uri="{BB962C8B-B14F-4D97-AF65-F5344CB8AC3E}">
        <p14:creationId xmlns:p14="http://schemas.microsoft.com/office/powerpoint/2010/main" val="59951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71450"/>
            <a:ext cx="8591550" cy="800100"/>
          </a:xfrm>
        </p:spPr>
        <p:txBody>
          <a:bodyPr>
            <a:normAutofit fontScale="90000"/>
          </a:bodyPr>
          <a:lstStyle/>
          <a:p>
            <a:pPr>
              <a:defRPr/>
            </a:pPr>
            <a:r>
              <a:rPr lang="en-US" dirty="0" err="1" smtClean="0">
                <a:solidFill>
                  <a:srgbClr val="FF33CC"/>
                </a:solidFill>
                <a:latin typeface="+mj-lt"/>
                <a:ea typeface="ＭＳ Ｐゴシック" charset="0"/>
              </a:rPr>
              <a:t>EndoActivator</a:t>
            </a:r>
            <a:r>
              <a:rPr lang="en-US" dirty="0" smtClean="0">
                <a:solidFill>
                  <a:srgbClr val="FF33CC"/>
                </a:solidFill>
                <a:latin typeface="+mj-lt"/>
                <a:ea typeface="ＭＳ Ｐゴシック" charset="0"/>
              </a:rPr>
              <a:t/>
            </a:r>
            <a:br>
              <a:rPr lang="en-US" dirty="0" smtClean="0">
                <a:solidFill>
                  <a:srgbClr val="FF33CC"/>
                </a:solidFill>
                <a:latin typeface="+mj-lt"/>
                <a:ea typeface="ＭＳ Ｐゴシック" charset="0"/>
              </a:rPr>
            </a:br>
            <a:endParaRPr lang="en-US" dirty="0">
              <a:solidFill>
                <a:srgbClr val="FF33CC"/>
              </a:solidFill>
              <a:latin typeface="+mj-lt"/>
              <a:ea typeface="ＭＳ Ｐゴシック" charset="0"/>
            </a:endParaRPr>
          </a:p>
        </p:txBody>
      </p:sp>
      <p:sp>
        <p:nvSpPr>
          <p:cNvPr id="3" name="Content Placeholder 2"/>
          <p:cNvSpPr>
            <a:spLocks noGrp="1"/>
          </p:cNvSpPr>
          <p:nvPr>
            <p:ph sz="quarter" idx="4294967295"/>
          </p:nvPr>
        </p:nvSpPr>
        <p:spPr>
          <a:xfrm>
            <a:off x="250825" y="1059657"/>
            <a:ext cx="5018088" cy="3702844"/>
          </a:xfrm>
          <a:prstGeom prst="rect">
            <a:avLst/>
          </a:prstGeom>
        </p:spPr>
        <p:txBody>
          <a:bodyPr/>
          <a:lstStyle/>
          <a:p>
            <a:pPr algn="just">
              <a:lnSpc>
                <a:spcPct val="150000"/>
              </a:lnSpc>
              <a:buFont typeface="Arial" charset="0"/>
              <a:buChar char="•"/>
              <a:defRPr/>
            </a:pPr>
            <a:r>
              <a:rPr lang="en-US" sz="2400" dirty="0">
                <a:latin typeface="+mn-lt"/>
                <a:ea typeface="ＭＳ Ｐゴシック" charset="0"/>
              </a:rPr>
              <a:t>it allow more </a:t>
            </a:r>
            <a:r>
              <a:rPr lang="en-US" sz="2400" dirty="0" err="1">
                <a:latin typeface="+mn-lt"/>
                <a:ea typeface="ＭＳ Ｐゴシック" charset="0"/>
              </a:rPr>
              <a:t>irrigant</a:t>
            </a:r>
            <a:r>
              <a:rPr lang="en-US" sz="2400" dirty="0">
                <a:latin typeface="+mn-lt"/>
                <a:ea typeface="ＭＳ Ｐゴシック" charset="0"/>
              </a:rPr>
              <a:t> penetration and mechanical cleansing compared with needle irrigation, with no increase in the risk of </a:t>
            </a:r>
            <a:r>
              <a:rPr lang="en-US" sz="2400" dirty="0" err="1">
                <a:latin typeface="+mn-lt"/>
                <a:ea typeface="ＭＳ Ｐゴシック" charset="0"/>
              </a:rPr>
              <a:t>irrigant</a:t>
            </a:r>
            <a:r>
              <a:rPr lang="en-US" sz="2400" dirty="0">
                <a:latin typeface="+mn-lt"/>
                <a:ea typeface="ＭＳ Ｐゴシック" charset="0"/>
              </a:rPr>
              <a:t> extrusion through the </a:t>
            </a:r>
            <a:r>
              <a:rPr lang="en-US" sz="2400" dirty="0" smtClean="0">
                <a:latin typeface="+mn-lt"/>
                <a:ea typeface="ＭＳ Ｐゴシック" charset="0"/>
              </a:rPr>
              <a:t>apex.</a:t>
            </a:r>
            <a:endParaRPr lang="en-US" sz="2400" dirty="0">
              <a:latin typeface="+mn-lt"/>
              <a:ea typeface="ＭＳ Ｐゴシック" charset="0"/>
            </a:endParaRPr>
          </a:p>
          <a:p>
            <a:pPr>
              <a:buFont typeface="Arial" charset="0"/>
              <a:buChar char="•"/>
              <a:defRPr/>
            </a:pPr>
            <a:endParaRPr lang="en-US" dirty="0">
              <a:latin typeface="+mn-lt"/>
              <a:ea typeface="ＭＳ Ｐゴシック" charset="0"/>
            </a:endParaRPr>
          </a:p>
        </p:txBody>
      </p:sp>
      <p:pic>
        <p:nvPicPr>
          <p:cNvPr id="563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36" y="1059656"/>
            <a:ext cx="3306763" cy="145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2895601"/>
            <a:ext cx="3309938" cy="139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5265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71450"/>
            <a:ext cx="8591550" cy="800100"/>
          </a:xfrm>
        </p:spPr>
        <p:txBody>
          <a:bodyPr>
            <a:normAutofit fontScale="90000"/>
          </a:bodyPr>
          <a:lstStyle/>
          <a:p>
            <a:pPr>
              <a:defRPr/>
            </a:pPr>
            <a:r>
              <a:rPr lang="en-US" dirty="0" smtClean="0">
                <a:solidFill>
                  <a:srgbClr val="FF33CC"/>
                </a:solidFill>
                <a:latin typeface="+mj-lt"/>
                <a:ea typeface="ＭＳ Ｐゴシック" charset="0"/>
              </a:rPr>
              <a:t>Ultrasound</a:t>
            </a:r>
            <a:br>
              <a:rPr lang="en-US" dirty="0" smtClean="0">
                <a:solidFill>
                  <a:srgbClr val="FF33CC"/>
                </a:solidFill>
                <a:latin typeface="+mj-lt"/>
                <a:ea typeface="ＭＳ Ｐゴシック" charset="0"/>
              </a:rPr>
            </a:br>
            <a:endParaRPr lang="en-US" dirty="0">
              <a:solidFill>
                <a:srgbClr val="FF33CC"/>
              </a:solidFill>
              <a:latin typeface="+mj-lt"/>
              <a:ea typeface="ＭＳ Ｐゴシック" charset="0"/>
            </a:endParaRPr>
          </a:p>
        </p:txBody>
      </p:sp>
      <p:sp>
        <p:nvSpPr>
          <p:cNvPr id="3" name="Content Placeholder 2"/>
          <p:cNvSpPr>
            <a:spLocks noGrp="1"/>
          </p:cNvSpPr>
          <p:nvPr>
            <p:ph sz="quarter" idx="4294967295"/>
          </p:nvPr>
        </p:nvSpPr>
        <p:spPr>
          <a:xfrm>
            <a:off x="250825" y="897768"/>
            <a:ext cx="6170613" cy="2321719"/>
          </a:xfrm>
          <a:prstGeom prst="rect">
            <a:avLst/>
          </a:prstGeom>
        </p:spPr>
        <p:txBody>
          <a:bodyPr>
            <a:noAutofit/>
          </a:bodyPr>
          <a:lstStyle/>
          <a:p>
            <a:pPr>
              <a:lnSpc>
                <a:spcPct val="150000"/>
              </a:lnSpc>
              <a:buFont typeface="Arial" charset="0"/>
              <a:buChar char="•"/>
              <a:defRPr/>
            </a:pPr>
            <a:r>
              <a:rPr lang="en-US" sz="2400" dirty="0" smtClean="0">
                <a:latin typeface="+mn-lt"/>
                <a:ea typeface="ＭＳ Ｐゴシック" charset="0"/>
              </a:rPr>
              <a:t>Ultrasound is sound energy  with frequency above 25 KHZ.</a:t>
            </a:r>
          </a:p>
          <a:p>
            <a:pPr algn="just">
              <a:lnSpc>
                <a:spcPct val="150000"/>
              </a:lnSpc>
              <a:buFont typeface="Arial" charset="0"/>
              <a:buChar char="•"/>
              <a:defRPr/>
            </a:pPr>
            <a:r>
              <a:rPr lang="en-US" sz="2400" dirty="0" smtClean="0">
                <a:latin typeface="+mn-lt"/>
                <a:ea typeface="ＭＳ Ｐゴシック" charset="0"/>
              </a:rPr>
              <a:t>Passive </a:t>
            </a:r>
            <a:r>
              <a:rPr lang="en-US" sz="2400" dirty="0">
                <a:latin typeface="+mn-lt"/>
                <a:ea typeface="ＭＳ Ｐゴシック" charset="0"/>
              </a:rPr>
              <a:t>u</a:t>
            </a:r>
            <a:r>
              <a:rPr lang="en-US" sz="2400" dirty="0" smtClean="0">
                <a:latin typeface="+mn-lt"/>
                <a:ea typeface="ＭＳ Ｐゴシック" charset="0"/>
              </a:rPr>
              <a:t>ltrasonic irrigation have shown to clean root canals or eliminate bacteria from the walls better than conventional methods.</a:t>
            </a:r>
            <a:endParaRPr lang="en-US" sz="2400" dirty="0">
              <a:latin typeface="+mn-lt"/>
              <a:ea typeface="ＭＳ Ｐゴシック" charset="0"/>
            </a:endParaRPr>
          </a:p>
        </p:txBody>
      </p:sp>
      <p:pic>
        <p:nvPicPr>
          <p:cNvPr id="8909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1113235"/>
            <a:ext cx="21764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206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9091"/>
                                        </p:tgtEl>
                                        <p:attrNameLst>
                                          <p:attrName>style.visibility</p:attrName>
                                        </p:attrNameLst>
                                      </p:cBhvr>
                                      <p:to>
                                        <p:strVal val="visible"/>
                                      </p:to>
                                    </p:set>
                                    <p:anim calcmode="lin" valueType="num">
                                      <p:cBhvr additive="base">
                                        <p:cTn id="11" dur="500" fill="hold"/>
                                        <p:tgtEl>
                                          <p:spTgt spid="89091"/>
                                        </p:tgtEl>
                                        <p:attrNameLst>
                                          <p:attrName>ppt_x</p:attrName>
                                        </p:attrNameLst>
                                      </p:cBhvr>
                                      <p:tavLst>
                                        <p:tav tm="0">
                                          <p:val>
                                            <p:strVal val="1+#ppt_w/2"/>
                                          </p:val>
                                        </p:tav>
                                        <p:tav tm="100000">
                                          <p:val>
                                            <p:strVal val="#ppt_x"/>
                                          </p:val>
                                        </p:tav>
                                      </p:tavLst>
                                    </p:anim>
                                    <p:anim calcmode="lin" valueType="num">
                                      <p:cBhvr additive="base">
                                        <p:cTn id="12" dur="500" fill="hold"/>
                                        <p:tgtEl>
                                          <p:spTgt spid="8909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76225" y="171450"/>
            <a:ext cx="8591550" cy="800100"/>
          </a:xfrm>
        </p:spPr>
        <p:txBody>
          <a:bodyPr/>
          <a:lstStyle/>
          <a:p>
            <a:r>
              <a:rPr lang="en-US" smtClean="0">
                <a:solidFill>
                  <a:srgbClr val="FF33CC"/>
                </a:solidFill>
                <a:latin typeface="Candara" pitchFamily="34" charset="0"/>
                <a:cs typeface="Tunga" pitchFamily="34" charset="0"/>
              </a:rPr>
              <a:t>Mechanism of action </a:t>
            </a:r>
          </a:p>
        </p:txBody>
      </p:sp>
      <p:sp>
        <p:nvSpPr>
          <p:cNvPr id="3" name="Content Placeholder 2"/>
          <p:cNvSpPr>
            <a:spLocks noGrp="1"/>
          </p:cNvSpPr>
          <p:nvPr>
            <p:ph sz="quarter" idx="4294967295"/>
          </p:nvPr>
        </p:nvSpPr>
        <p:spPr>
          <a:xfrm>
            <a:off x="250825" y="1113235"/>
            <a:ext cx="5378450" cy="3704034"/>
          </a:xfrm>
          <a:prstGeom prst="rect">
            <a:avLst/>
          </a:prstGeom>
        </p:spPr>
        <p:txBody>
          <a:bodyPr>
            <a:noAutofit/>
          </a:bodyPr>
          <a:lstStyle/>
          <a:p>
            <a:pPr algn="just">
              <a:lnSpc>
                <a:spcPct val="150000"/>
              </a:lnSpc>
              <a:buFont typeface="Arial" charset="0"/>
              <a:buChar char="•"/>
              <a:defRPr/>
            </a:pPr>
            <a:r>
              <a:rPr lang="en-US" sz="2400" dirty="0" smtClean="0">
                <a:latin typeface="+mn-lt"/>
                <a:ea typeface="ＭＳ Ｐゴシック" charset="0"/>
              </a:rPr>
              <a:t>When </a:t>
            </a:r>
            <a:r>
              <a:rPr lang="en-US" sz="2400" dirty="0">
                <a:latin typeface="+mn-lt"/>
                <a:ea typeface="ＭＳ Ｐゴシック" charset="0"/>
              </a:rPr>
              <a:t>a small </a:t>
            </a:r>
            <a:r>
              <a:rPr lang="en-US" sz="2400" dirty="0" smtClean="0">
                <a:latin typeface="+mn-lt"/>
                <a:ea typeface="ＭＳ Ｐゴシック" charset="0"/>
              </a:rPr>
              <a:t>file </a:t>
            </a:r>
            <a:r>
              <a:rPr lang="en-US" sz="2400" dirty="0" smtClean="0">
                <a:solidFill>
                  <a:schemeClr val="tx1"/>
                </a:solidFill>
                <a:latin typeface="+mn-lt"/>
                <a:ea typeface="ＭＳ Ｐゴシック" charset="0"/>
                <a:cs typeface="ＭＳ Ｐゴシック" charset="0"/>
              </a:rPr>
              <a:t>(</a:t>
            </a:r>
            <a:r>
              <a:rPr lang="en-US" sz="2400" dirty="0">
                <a:solidFill>
                  <a:schemeClr val="tx1"/>
                </a:solidFill>
                <a:latin typeface="+mn-lt"/>
                <a:ea typeface="ＭＳ Ｐゴシック" charset="0"/>
                <a:cs typeface="ＭＳ Ｐゴシック" charset="0"/>
              </a:rPr>
              <a:t>size 10-20) </a:t>
            </a:r>
            <a:r>
              <a:rPr lang="en-US" sz="2400" dirty="0" smtClean="0">
                <a:latin typeface="+mn-lt"/>
                <a:ea typeface="ＭＳ Ｐゴシック" charset="0"/>
              </a:rPr>
              <a:t> </a:t>
            </a:r>
            <a:r>
              <a:rPr lang="en-US" sz="2400" dirty="0">
                <a:latin typeface="+mn-lt"/>
                <a:ea typeface="ＭＳ Ｐゴシック" charset="0"/>
              </a:rPr>
              <a:t>is placed freely in </a:t>
            </a:r>
            <a:r>
              <a:rPr lang="en-US" sz="2400" dirty="0" smtClean="0">
                <a:latin typeface="+mn-lt"/>
                <a:ea typeface="ＭＳ Ｐゴシック" charset="0"/>
              </a:rPr>
              <a:t>the center of the canal following preparation and </a:t>
            </a:r>
            <a:r>
              <a:rPr lang="en-US" sz="2400" dirty="0" err="1">
                <a:latin typeface="+mn-lt"/>
                <a:ea typeface="ＭＳ Ｐゴシック" charset="0"/>
              </a:rPr>
              <a:t>ultrsonic</a:t>
            </a:r>
            <a:r>
              <a:rPr lang="en-US" sz="2400" dirty="0">
                <a:latin typeface="+mn-lt"/>
                <a:ea typeface="ＭＳ Ｐゴシック" charset="0"/>
              </a:rPr>
              <a:t> activation is given . The </a:t>
            </a:r>
            <a:r>
              <a:rPr lang="en-US" sz="2400" dirty="0" err="1">
                <a:latin typeface="+mn-lt"/>
                <a:ea typeface="ＭＳ Ｐゴシック" charset="0"/>
              </a:rPr>
              <a:t>ulrtasonic</a:t>
            </a:r>
            <a:r>
              <a:rPr lang="en-US" sz="2400" dirty="0">
                <a:latin typeface="+mn-lt"/>
                <a:ea typeface="ＭＳ Ｐゴシック" charset="0"/>
              </a:rPr>
              <a:t> energy </a:t>
            </a:r>
            <a:r>
              <a:rPr lang="en-US" sz="2400" dirty="0" smtClean="0">
                <a:latin typeface="+mn-lt"/>
                <a:ea typeface="ＭＳ Ｐゴシック" charset="0"/>
              </a:rPr>
              <a:t>passage </a:t>
            </a:r>
            <a:r>
              <a:rPr lang="en-US" sz="2400" dirty="0">
                <a:latin typeface="+mn-lt"/>
                <a:ea typeface="ＭＳ Ｐゴシック" charset="0"/>
              </a:rPr>
              <a:t>through irrigating solution and exerts its (acoustic streaming effect )</a:t>
            </a:r>
            <a:r>
              <a:rPr lang="en-US" sz="2400" dirty="0" smtClean="0">
                <a:latin typeface="+mn-lt"/>
                <a:ea typeface="ＭＳ Ｐゴシック" charset="0"/>
              </a:rPr>
              <a:t>.</a:t>
            </a:r>
            <a:endParaRPr lang="en-US" sz="2400" dirty="0">
              <a:latin typeface="+mn-lt"/>
              <a:ea typeface="ＭＳ Ｐゴシック" charset="0"/>
            </a:endParaRPr>
          </a:p>
        </p:txBody>
      </p:sp>
      <p:pic>
        <p:nvPicPr>
          <p:cNvPr id="583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113235"/>
            <a:ext cx="2463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455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71450"/>
            <a:ext cx="8591550" cy="800100"/>
          </a:xfrm>
        </p:spPr>
        <p:txBody>
          <a:bodyPr/>
          <a:lstStyle/>
          <a:p>
            <a:r>
              <a:rPr lang="en-US" dirty="0" err="1" smtClean="0">
                <a:solidFill>
                  <a:srgbClr val="FF33CC"/>
                </a:solidFill>
                <a:latin typeface="Candara" pitchFamily="34" charset="0"/>
                <a:cs typeface="Tunga" pitchFamily="34" charset="0"/>
              </a:rPr>
              <a:t>EndoVac</a:t>
            </a:r>
            <a:endParaRPr lang="en-US" dirty="0" smtClean="0">
              <a:solidFill>
                <a:srgbClr val="FF33CC"/>
              </a:solidFill>
              <a:latin typeface="Candara" pitchFamily="34" charset="0"/>
              <a:cs typeface="Tunga" pitchFamily="34" charset="0"/>
            </a:endParaRPr>
          </a:p>
        </p:txBody>
      </p:sp>
      <p:sp>
        <p:nvSpPr>
          <p:cNvPr id="3" name="Content Placeholder 2"/>
          <p:cNvSpPr>
            <a:spLocks noGrp="1"/>
          </p:cNvSpPr>
          <p:nvPr>
            <p:ph sz="quarter" idx="4294967295"/>
          </p:nvPr>
        </p:nvSpPr>
        <p:spPr>
          <a:xfrm>
            <a:off x="274641" y="973933"/>
            <a:ext cx="6097587" cy="4027885"/>
          </a:xfrm>
          <a:prstGeom prst="rect">
            <a:avLst/>
          </a:prstGeom>
        </p:spPr>
        <p:txBody>
          <a:bodyPr/>
          <a:lstStyle/>
          <a:p>
            <a:pPr algn="just">
              <a:lnSpc>
                <a:spcPct val="150000"/>
              </a:lnSpc>
              <a:buFont typeface="Arial" charset="0"/>
              <a:buChar char="•"/>
              <a:defRPr/>
            </a:pPr>
            <a:r>
              <a:rPr lang="en-US" sz="2400" dirty="0" smtClean="0">
                <a:latin typeface="+mn-lt"/>
                <a:ea typeface="ＭＳ Ｐゴシック" charset="0"/>
              </a:rPr>
              <a:t>The </a:t>
            </a:r>
            <a:r>
              <a:rPr lang="en-US" sz="2400" dirty="0" err="1">
                <a:latin typeface="+mn-lt"/>
                <a:ea typeface="ＭＳ Ｐゴシック" charset="0"/>
              </a:rPr>
              <a:t>EndoVac</a:t>
            </a:r>
            <a:r>
              <a:rPr lang="en-US" sz="2400" dirty="0">
                <a:latin typeface="+mn-lt"/>
                <a:ea typeface="ＭＳ Ｐゴシック" charset="0"/>
              </a:rPr>
              <a:t> system </a:t>
            </a:r>
            <a:r>
              <a:rPr lang="en-US" sz="2400" dirty="0" smtClean="0">
                <a:latin typeface="+mn-lt"/>
                <a:ea typeface="ＭＳ Ｐゴシック" charset="0"/>
              </a:rPr>
              <a:t>is based </a:t>
            </a:r>
            <a:r>
              <a:rPr lang="en-US" sz="2400" dirty="0">
                <a:latin typeface="+mn-lt"/>
                <a:ea typeface="ＭＳ Ｐゴシック" charset="0"/>
              </a:rPr>
              <a:t>on </a:t>
            </a:r>
            <a:r>
              <a:rPr lang="en-US" sz="2400" dirty="0" smtClean="0">
                <a:latin typeface="+mn-lt"/>
                <a:ea typeface="ＭＳ Ｐゴシック" charset="0"/>
              </a:rPr>
              <a:t>                         a </a:t>
            </a:r>
            <a:r>
              <a:rPr lang="en-US" sz="2400" dirty="0">
                <a:latin typeface="+mn-lt"/>
                <a:ea typeface="ＭＳ Ｐゴシック" charset="0"/>
              </a:rPr>
              <a:t>negative-pressure approach whereby the </a:t>
            </a:r>
            <a:r>
              <a:rPr lang="en-US" sz="2400" dirty="0" err="1">
                <a:latin typeface="+mn-lt"/>
                <a:ea typeface="ＭＳ Ｐゴシック" charset="0"/>
              </a:rPr>
              <a:t>irrigant</a:t>
            </a:r>
            <a:r>
              <a:rPr lang="en-US" sz="2400" dirty="0">
                <a:latin typeface="+mn-lt"/>
                <a:ea typeface="ＭＳ Ｐゴシック" charset="0"/>
              </a:rPr>
              <a:t> placed in the </a:t>
            </a:r>
            <a:r>
              <a:rPr lang="en-US" sz="2400" dirty="0" smtClean="0">
                <a:latin typeface="+mn-lt"/>
                <a:ea typeface="ＭＳ Ｐゴシック" charset="0"/>
              </a:rPr>
              <a:t>pulp chamber </a:t>
            </a:r>
            <a:r>
              <a:rPr lang="en-US" sz="2400" dirty="0">
                <a:latin typeface="+mn-lt"/>
                <a:ea typeface="ＭＳ Ｐゴシック" charset="0"/>
              </a:rPr>
              <a:t>is sucked down the root canal and back up again through a thin needle </a:t>
            </a:r>
            <a:r>
              <a:rPr lang="en-US" sz="2400" dirty="0" smtClean="0">
                <a:latin typeface="+mn-lt"/>
                <a:ea typeface="ＭＳ Ｐゴシック" charset="0"/>
              </a:rPr>
              <a:t>with a </a:t>
            </a:r>
            <a:r>
              <a:rPr lang="en-US" sz="2400" dirty="0">
                <a:latin typeface="+mn-lt"/>
                <a:ea typeface="ＭＳ Ｐゴシック" charset="0"/>
              </a:rPr>
              <a:t>special </a:t>
            </a:r>
            <a:r>
              <a:rPr lang="en-US" sz="2400" dirty="0" smtClean="0">
                <a:latin typeface="+mn-lt"/>
                <a:ea typeface="ＭＳ Ｐゴシック" charset="0"/>
              </a:rPr>
              <a:t>design. </a:t>
            </a:r>
            <a:endParaRPr lang="en-US" dirty="0">
              <a:latin typeface="+mn-lt"/>
              <a:ea typeface="ＭＳ Ｐゴシック" charset="0"/>
            </a:endParaRPr>
          </a:p>
        </p:txBody>
      </p:sp>
      <p:pic>
        <p:nvPicPr>
          <p:cNvPr id="9421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1113236"/>
            <a:ext cx="2233612" cy="291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487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4211"/>
                                        </p:tgtEl>
                                        <p:attrNameLst>
                                          <p:attrName>style.visibility</p:attrName>
                                        </p:attrNameLst>
                                      </p:cBhvr>
                                      <p:to>
                                        <p:strVal val="visible"/>
                                      </p:to>
                                    </p:set>
                                    <p:anim calcmode="lin" valueType="num">
                                      <p:cBhvr additive="base">
                                        <p:cTn id="11" dur="500" fill="hold"/>
                                        <p:tgtEl>
                                          <p:spTgt spid="94211"/>
                                        </p:tgtEl>
                                        <p:attrNameLst>
                                          <p:attrName>ppt_x</p:attrName>
                                        </p:attrNameLst>
                                      </p:cBhvr>
                                      <p:tavLst>
                                        <p:tav tm="0">
                                          <p:val>
                                            <p:strVal val="1+#ppt_w/2"/>
                                          </p:val>
                                        </p:tav>
                                        <p:tav tm="100000">
                                          <p:val>
                                            <p:strVal val="#ppt_x"/>
                                          </p:val>
                                        </p:tav>
                                      </p:tavLst>
                                    </p:anim>
                                    <p:anim calcmode="lin" valueType="num">
                                      <p:cBhvr additive="base">
                                        <p:cTn id="12" dur="500" fill="hold"/>
                                        <p:tgtEl>
                                          <p:spTgt spid="9421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3478"/>
            <a:ext cx="9036496" cy="4175502"/>
          </a:xfrm>
          <a:prstGeom prst="rect">
            <a:avLst/>
          </a:prstGeom>
        </p:spPr>
        <p:txBody>
          <a:bodyPr wrap="square">
            <a:spAutoFit/>
          </a:bodyPr>
          <a:lstStyle/>
          <a:p>
            <a:pPr marL="228600">
              <a:lnSpc>
                <a:spcPct val="115000"/>
              </a:lnSpc>
              <a:spcAft>
                <a:spcPts val="1440"/>
              </a:spcAft>
            </a:pPr>
            <a:r>
              <a:rPr lang="en-US" b="1" u="sng" dirty="0" err="1" smtClean="0">
                <a:effectLst/>
                <a:latin typeface="Times New Roman"/>
                <a:ea typeface="Calibri"/>
                <a:cs typeface="Arial"/>
              </a:rPr>
              <a:t>Intracanal</a:t>
            </a:r>
            <a:r>
              <a:rPr lang="en-US" b="1" u="sng" dirty="0" smtClean="0">
                <a:effectLst/>
                <a:latin typeface="Times New Roman"/>
                <a:ea typeface="Calibri"/>
                <a:cs typeface="Arial"/>
              </a:rPr>
              <a:t> medicaments</a:t>
            </a:r>
            <a:endParaRPr lang="en-US" sz="1400" dirty="0">
              <a:ea typeface="Calibri"/>
              <a:cs typeface="Arial"/>
            </a:endParaRPr>
          </a:p>
          <a:p>
            <a:pPr algn="just">
              <a:lnSpc>
                <a:spcPct val="115000"/>
              </a:lnSpc>
              <a:spcAft>
                <a:spcPts val="1440"/>
              </a:spcAft>
            </a:pPr>
            <a:r>
              <a:rPr lang="en-US" dirty="0" smtClean="0">
                <a:effectLst/>
                <a:latin typeface="Times New Roman"/>
                <a:ea typeface="Calibri"/>
                <a:cs typeface="Arial"/>
              </a:rPr>
              <a:t>The main use of an </a:t>
            </a:r>
            <a:r>
              <a:rPr lang="en-US" dirty="0" err="1" smtClean="0">
                <a:effectLst/>
                <a:latin typeface="Times New Roman"/>
                <a:ea typeface="Calibri"/>
                <a:cs typeface="Arial"/>
              </a:rPr>
              <a:t>intracanal</a:t>
            </a:r>
            <a:r>
              <a:rPr lang="en-US" dirty="0" smtClean="0">
                <a:effectLst/>
                <a:latin typeface="Times New Roman"/>
                <a:ea typeface="Calibri"/>
                <a:cs typeface="Arial"/>
              </a:rPr>
              <a:t> medicament is to help destroy microbes.</a:t>
            </a:r>
            <a:endParaRPr lang="en-US" sz="1400" dirty="0">
              <a:ea typeface="Calibri"/>
              <a:cs typeface="Arial"/>
            </a:endParaRPr>
          </a:p>
          <a:p>
            <a:pPr algn="just">
              <a:lnSpc>
                <a:spcPct val="115000"/>
              </a:lnSpc>
              <a:spcAft>
                <a:spcPts val="1440"/>
              </a:spcAft>
            </a:pPr>
            <a:r>
              <a:rPr lang="en-US" dirty="0" smtClean="0">
                <a:effectLst/>
                <a:latin typeface="Times New Roman"/>
                <a:ea typeface="Calibri"/>
                <a:cs typeface="Arial"/>
              </a:rPr>
              <a:t>1-	</a:t>
            </a:r>
            <a:r>
              <a:rPr lang="en-US" u="sng" dirty="0" smtClean="0">
                <a:effectLst/>
                <a:latin typeface="Times New Roman"/>
                <a:ea typeface="Calibri"/>
                <a:cs typeface="Arial"/>
              </a:rPr>
              <a:t>Phenol.</a:t>
            </a:r>
            <a:r>
              <a:rPr lang="en-US" dirty="0" smtClean="0">
                <a:effectLst/>
                <a:latin typeface="Times New Roman"/>
                <a:ea typeface="Calibri"/>
                <a:cs typeface="Arial"/>
              </a:rPr>
              <a:t> It is an effective medicament in root canal.</a:t>
            </a:r>
            <a:endParaRPr lang="en-US" sz="1400" dirty="0">
              <a:ea typeface="Calibri"/>
              <a:cs typeface="Arial"/>
            </a:endParaRPr>
          </a:p>
          <a:p>
            <a:pPr algn="just">
              <a:lnSpc>
                <a:spcPct val="115000"/>
              </a:lnSpc>
              <a:spcAft>
                <a:spcPts val="1440"/>
              </a:spcAft>
            </a:pPr>
            <a:r>
              <a:rPr lang="en-US" dirty="0" smtClean="0">
                <a:effectLst/>
                <a:latin typeface="Times New Roman"/>
                <a:ea typeface="Calibri"/>
                <a:cs typeface="Arial"/>
              </a:rPr>
              <a:t>2-	</a:t>
            </a:r>
            <a:r>
              <a:rPr lang="en-US" u="sng" dirty="0" smtClean="0">
                <a:effectLst/>
                <a:latin typeface="Times New Roman"/>
                <a:ea typeface="Calibri"/>
                <a:cs typeface="Arial"/>
              </a:rPr>
              <a:t>Camphorated phenol.</a:t>
            </a:r>
            <a:r>
              <a:rPr lang="en-US" dirty="0" smtClean="0">
                <a:effectLst/>
                <a:latin typeface="Times New Roman"/>
                <a:ea typeface="Calibri"/>
                <a:cs typeface="Arial"/>
              </a:rPr>
              <a:t> It is phenol liquefied in camphor. It is less toxic of the phenolic compounds.</a:t>
            </a:r>
            <a:endParaRPr lang="en-US" sz="1400" dirty="0">
              <a:ea typeface="Calibri"/>
              <a:cs typeface="Arial"/>
            </a:endParaRPr>
          </a:p>
          <a:p>
            <a:pPr algn="just">
              <a:lnSpc>
                <a:spcPct val="115000"/>
              </a:lnSpc>
              <a:spcAft>
                <a:spcPts val="1440"/>
              </a:spcAft>
            </a:pPr>
            <a:r>
              <a:rPr lang="en-US" dirty="0" smtClean="0">
                <a:effectLst/>
                <a:latin typeface="Times New Roman"/>
                <a:ea typeface="Calibri"/>
                <a:cs typeface="Arial"/>
              </a:rPr>
              <a:t>3- Camphorated </a:t>
            </a:r>
            <a:r>
              <a:rPr lang="en-US" dirty="0" err="1" smtClean="0">
                <a:effectLst/>
                <a:latin typeface="Times New Roman"/>
                <a:ea typeface="Calibri"/>
                <a:cs typeface="Arial"/>
              </a:rPr>
              <a:t>monochloro</a:t>
            </a:r>
            <a:r>
              <a:rPr lang="en-US" dirty="0" smtClean="0">
                <a:effectLst/>
                <a:latin typeface="Times New Roman"/>
                <a:ea typeface="Calibri"/>
                <a:cs typeface="Arial"/>
              </a:rPr>
              <a:t> phenol CMCP It is more toxic than phenol but it is also more active antiseptic but does not last for more than 3 days. It is less irritating than </a:t>
            </a:r>
            <a:r>
              <a:rPr lang="en-US" dirty="0" err="1" smtClean="0">
                <a:effectLst/>
                <a:latin typeface="Times New Roman"/>
                <a:ea typeface="Calibri"/>
                <a:cs typeface="Arial"/>
              </a:rPr>
              <a:t>tricresol</a:t>
            </a:r>
            <a:r>
              <a:rPr lang="en-US" dirty="0" smtClean="0">
                <a:effectLst/>
                <a:latin typeface="Times New Roman"/>
                <a:ea typeface="Calibri"/>
                <a:cs typeface="Arial"/>
              </a:rPr>
              <a:t> formalin.</a:t>
            </a:r>
            <a:endParaRPr lang="en-US" sz="1400" dirty="0">
              <a:ea typeface="Calibri"/>
              <a:cs typeface="Arial"/>
            </a:endParaRPr>
          </a:p>
          <a:p>
            <a:pPr algn="just">
              <a:lnSpc>
                <a:spcPct val="115000"/>
              </a:lnSpc>
              <a:spcAft>
                <a:spcPts val="1440"/>
              </a:spcAft>
            </a:pPr>
            <a:r>
              <a:rPr lang="en-US" dirty="0" smtClean="0">
                <a:effectLst/>
                <a:latin typeface="Times New Roman"/>
                <a:ea typeface="Calibri"/>
                <a:cs typeface="Arial"/>
              </a:rPr>
              <a:t>4-	</a:t>
            </a:r>
            <a:r>
              <a:rPr lang="en-US" u="sng" dirty="0" smtClean="0">
                <a:effectLst/>
                <a:latin typeface="Times New Roman"/>
                <a:ea typeface="Calibri"/>
                <a:cs typeface="Arial"/>
              </a:rPr>
              <a:t>Tri cresol formalin.</a:t>
            </a:r>
            <a:r>
              <a:rPr lang="en-US" dirty="0" smtClean="0">
                <a:effectLst/>
                <a:latin typeface="Times New Roman"/>
                <a:ea typeface="Calibri"/>
                <a:cs typeface="Arial"/>
              </a:rPr>
              <a:t> The compound is a mixture of three isomers. It has a powerful antibacterial action that last for up to 7 days.</a:t>
            </a:r>
            <a:endParaRPr lang="en-US" sz="1400" dirty="0">
              <a:ea typeface="Calibri"/>
              <a:cs typeface="Arial"/>
            </a:endParaRPr>
          </a:p>
        </p:txBody>
      </p:sp>
    </p:spTree>
    <p:extLst>
      <p:ext uri="{BB962C8B-B14F-4D97-AF65-F5344CB8AC3E}">
        <p14:creationId xmlns:p14="http://schemas.microsoft.com/office/powerpoint/2010/main" val="17245436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23478"/>
            <a:ext cx="8928992" cy="1200329"/>
          </a:xfrm>
          <a:prstGeom prst="rect">
            <a:avLst/>
          </a:prstGeom>
        </p:spPr>
        <p:txBody>
          <a:bodyPr wrap="square">
            <a:spAutoFit/>
          </a:bodyPr>
          <a:lstStyle/>
          <a:p>
            <a:r>
              <a:rPr lang="en-US" u="sng" dirty="0" smtClean="0">
                <a:effectLst/>
                <a:latin typeface="Times New Roman"/>
                <a:ea typeface="Calibri"/>
              </a:rPr>
              <a:t>5- Calcium hydroxide.</a:t>
            </a:r>
            <a:r>
              <a:rPr lang="en-US" dirty="0" smtClean="0">
                <a:effectLst/>
                <a:latin typeface="Times New Roman"/>
                <a:ea typeface="Calibri"/>
              </a:rPr>
              <a:t> This is biocompatible and can be used to disinfect the root canal for more than one week. The antimicrobial activity of calcium hydroxide is related to of (OH-) in an aqueous environment. Hydroxyl ions (OH-) are highly oxidant free radicals that show extreme reactivity, reacting with several biomolecules </a:t>
            </a:r>
            <a:endParaRPr lang="en-US" dirty="0"/>
          </a:p>
        </p:txBody>
      </p:sp>
      <p:sp>
        <p:nvSpPr>
          <p:cNvPr id="3" name="Rectangle 2"/>
          <p:cNvSpPr/>
          <p:nvPr/>
        </p:nvSpPr>
        <p:spPr>
          <a:xfrm>
            <a:off x="0" y="1491630"/>
            <a:ext cx="9036496" cy="1518877"/>
          </a:xfrm>
          <a:prstGeom prst="rect">
            <a:avLst/>
          </a:prstGeom>
        </p:spPr>
        <p:txBody>
          <a:bodyPr wrap="square">
            <a:spAutoFit/>
          </a:bodyPr>
          <a:lstStyle/>
          <a:p>
            <a:pPr algn="just">
              <a:lnSpc>
                <a:spcPct val="115000"/>
              </a:lnSpc>
              <a:spcAft>
                <a:spcPts val="0"/>
              </a:spcAft>
            </a:pPr>
            <a:r>
              <a:rPr lang="en-US" u="sng" dirty="0" smtClean="0">
                <a:effectLst/>
                <a:latin typeface="Times New Roman"/>
                <a:ea typeface="Calibri"/>
                <a:cs typeface="Arial"/>
              </a:rPr>
              <a:t>6- </a:t>
            </a:r>
            <a:r>
              <a:rPr lang="en-US" u="sng" dirty="0" err="1" smtClean="0">
                <a:effectLst/>
                <a:latin typeface="Times New Roman"/>
                <a:ea typeface="Calibri"/>
                <a:cs typeface="Arial"/>
              </a:rPr>
              <a:t>Photoactivated</a:t>
            </a:r>
            <a:r>
              <a:rPr lang="en-US" u="sng" dirty="0" smtClean="0">
                <a:effectLst/>
                <a:latin typeface="Times New Roman"/>
                <a:ea typeface="Calibri"/>
                <a:cs typeface="Arial"/>
              </a:rPr>
              <a:t> disinfection (PAD)</a:t>
            </a:r>
            <a:endParaRPr lang="en-US" sz="1400" dirty="0">
              <a:ea typeface="Calibri"/>
              <a:cs typeface="Arial"/>
            </a:endParaRPr>
          </a:p>
          <a:p>
            <a:r>
              <a:rPr lang="en-US" dirty="0" smtClean="0">
                <a:effectLst/>
                <a:latin typeface="Times New Roman"/>
                <a:ea typeface="Calibri"/>
              </a:rPr>
              <a:t>Is a medical treatment that utilizes light to activate a photosensitizing agent (photosensitizer) in the presence of oxygen. The exposure of the photosensitizer (PS) to light results in the formation of oxygen species, such as singlet oxygen and free radicals, causing localized </a:t>
            </a:r>
            <a:r>
              <a:rPr lang="en-US" dirty="0" err="1" smtClean="0">
                <a:effectLst/>
                <a:latin typeface="Times New Roman"/>
                <a:ea typeface="Calibri"/>
              </a:rPr>
              <a:t>photodamage</a:t>
            </a:r>
            <a:r>
              <a:rPr lang="en-US" dirty="0" smtClean="0">
                <a:effectLst/>
                <a:latin typeface="Times New Roman"/>
                <a:ea typeface="Calibri"/>
              </a:rPr>
              <a:t> and cell death.</a:t>
            </a:r>
            <a:endParaRPr lang="en-US" dirty="0"/>
          </a:p>
        </p:txBody>
      </p:sp>
    </p:spTree>
    <p:extLst>
      <p:ext uri="{BB962C8B-B14F-4D97-AF65-F5344CB8AC3E}">
        <p14:creationId xmlns:p14="http://schemas.microsoft.com/office/powerpoint/2010/main" val="9207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62" y="123478"/>
            <a:ext cx="9036496" cy="4494051"/>
          </a:xfrm>
          <a:prstGeom prst="rect">
            <a:avLst/>
          </a:prstGeom>
        </p:spPr>
        <p:txBody>
          <a:bodyPr wrap="square">
            <a:spAutoFit/>
          </a:bodyPr>
          <a:lstStyle/>
          <a:p>
            <a:pPr marL="285750" indent="-285750">
              <a:lnSpc>
                <a:spcPct val="115000"/>
              </a:lnSpc>
              <a:spcAft>
                <a:spcPts val="1440"/>
              </a:spcAft>
              <a:buFont typeface="Wingdings" panose="05000000000000000000" pitchFamily="2" charset="2"/>
              <a:buChar char="q"/>
            </a:pPr>
            <a:r>
              <a:rPr lang="en-US" b="1" dirty="0" smtClean="0">
                <a:solidFill>
                  <a:srgbClr val="FF0000"/>
                </a:solidFill>
                <a:effectLst/>
                <a:latin typeface="Times New Roman"/>
                <a:ea typeface="Calibri"/>
                <a:cs typeface="Arial"/>
              </a:rPr>
              <a:t>Antibiotics in endodontics</a:t>
            </a:r>
            <a:endParaRPr lang="en-US" sz="1400" dirty="0">
              <a:solidFill>
                <a:srgbClr val="FF0000"/>
              </a:solidFill>
              <a:ea typeface="Calibri"/>
              <a:cs typeface="Arial"/>
            </a:endParaRPr>
          </a:p>
          <a:p>
            <a:pPr marL="285750" indent="-285750">
              <a:lnSpc>
                <a:spcPct val="115000"/>
              </a:lnSpc>
              <a:spcAft>
                <a:spcPts val="1440"/>
              </a:spcAft>
              <a:buFont typeface="Arial" panose="020B0604020202020204" pitchFamily="34" charset="0"/>
              <a:buChar char="•"/>
            </a:pPr>
            <a:r>
              <a:rPr lang="en-US" dirty="0" smtClean="0">
                <a:effectLst/>
                <a:latin typeface="Times New Roman"/>
                <a:ea typeface="Calibri"/>
                <a:cs typeface="Arial"/>
              </a:rPr>
              <a:t>Antibiotics are used when infection spreads to the alveolar bone with swelling of the area above the accused tooth and drainage does not relieve the swelling.</a:t>
            </a:r>
            <a:endParaRPr lang="en-US" sz="1400" dirty="0">
              <a:ea typeface="Calibri"/>
              <a:cs typeface="Arial"/>
            </a:endParaRPr>
          </a:p>
          <a:p>
            <a:pPr marL="285750" indent="-285750">
              <a:lnSpc>
                <a:spcPct val="115000"/>
              </a:lnSpc>
              <a:spcAft>
                <a:spcPts val="1440"/>
              </a:spcAft>
              <a:buFont typeface="Arial" panose="020B0604020202020204" pitchFamily="34" charset="0"/>
              <a:buChar char="•"/>
            </a:pPr>
            <a:r>
              <a:rPr lang="en-US" dirty="0" smtClean="0">
                <a:effectLst/>
                <a:latin typeface="Times New Roman"/>
                <a:ea typeface="Calibri"/>
                <a:cs typeface="Arial"/>
              </a:rPr>
              <a:t>Most of the bacterial species involved with endodontic infections are susceptible to </a:t>
            </a:r>
            <a:r>
              <a:rPr lang="en-US" dirty="0" err="1" smtClean="0">
                <a:effectLst/>
                <a:latin typeface="Times New Roman"/>
                <a:ea typeface="Calibri"/>
                <a:cs typeface="Arial"/>
              </a:rPr>
              <a:t>penicillins</a:t>
            </a:r>
            <a:r>
              <a:rPr lang="en-US" dirty="0" smtClean="0">
                <a:effectLst/>
                <a:latin typeface="Times New Roman"/>
                <a:ea typeface="Calibri"/>
                <a:cs typeface="Arial"/>
              </a:rPr>
              <a:t>, which make them first-line drugs of choice. </a:t>
            </a:r>
          </a:p>
          <a:p>
            <a:pPr marL="285750" indent="-285750">
              <a:lnSpc>
                <a:spcPct val="115000"/>
              </a:lnSpc>
              <a:spcAft>
                <a:spcPts val="1440"/>
              </a:spcAft>
              <a:buFont typeface="Arial" panose="020B0604020202020204" pitchFamily="34" charset="0"/>
              <a:buChar char="•"/>
            </a:pPr>
            <a:r>
              <a:rPr lang="en-US" dirty="0" smtClean="0">
                <a:effectLst/>
                <a:latin typeface="Times New Roman"/>
                <a:ea typeface="Calibri"/>
                <a:cs typeface="Arial"/>
              </a:rPr>
              <a:t>In more serious cases, including life-threatening conditions, combining amoxicillin with clavulanic acid or metronidazole can achieve optimum antimicrobial effects as a result of the extended spectrum of action to include penicillin-resistant strains. </a:t>
            </a:r>
          </a:p>
          <a:p>
            <a:pPr marL="285750" indent="-285750">
              <a:lnSpc>
                <a:spcPct val="115000"/>
              </a:lnSpc>
              <a:spcAft>
                <a:spcPts val="1440"/>
              </a:spcAft>
              <a:buFont typeface="Arial" panose="020B0604020202020204" pitchFamily="34" charset="0"/>
              <a:buChar char="•"/>
            </a:pPr>
            <a:r>
              <a:rPr lang="en-US" dirty="0" smtClean="0">
                <a:effectLst/>
                <a:latin typeface="Times New Roman"/>
                <a:ea typeface="Calibri"/>
                <a:cs typeface="Arial"/>
              </a:rPr>
              <a:t>Erythromycin is used in cases of penicillin allergy.</a:t>
            </a:r>
            <a:endParaRPr lang="en-US" sz="1400" dirty="0">
              <a:ea typeface="Calibri"/>
              <a:cs typeface="Arial"/>
            </a:endParaRPr>
          </a:p>
          <a:p>
            <a:pPr marL="285750" indent="-285750">
              <a:lnSpc>
                <a:spcPct val="115000"/>
              </a:lnSpc>
              <a:spcAft>
                <a:spcPts val="1440"/>
              </a:spcAft>
              <a:buFont typeface="Arial" panose="020B0604020202020204" pitchFamily="34" charset="0"/>
              <a:buChar char="•"/>
            </a:pPr>
            <a:r>
              <a:rPr lang="en-US" dirty="0" smtClean="0">
                <a:effectLst/>
                <a:latin typeface="Times New Roman"/>
                <a:ea typeface="Calibri"/>
                <a:cs typeface="Arial"/>
              </a:rPr>
              <a:t>As a conclusion unnecessary use of antibiotics increases the risk for developing resistant species of bacteria.</a:t>
            </a:r>
            <a:endParaRPr lang="en-US" sz="1400" dirty="0">
              <a:ea typeface="Calibri"/>
              <a:cs typeface="Arial"/>
            </a:endParaRPr>
          </a:p>
        </p:txBody>
      </p:sp>
    </p:spTree>
    <p:extLst>
      <p:ext uri="{BB962C8B-B14F-4D97-AF65-F5344CB8AC3E}">
        <p14:creationId xmlns:p14="http://schemas.microsoft.com/office/powerpoint/2010/main" val="15208132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91630"/>
            <a:ext cx="9144000" cy="186204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1500" dirty="0" smtClean="0"/>
              <a:t>Thank You</a:t>
            </a:r>
            <a:endParaRPr lang="en-US" sz="11500" dirty="0"/>
          </a:p>
        </p:txBody>
      </p:sp>
    </p:spTree>
    <p:extLst>
      <p:ext uri="{BB962C8B-B14F-4D97-AF65-F5344CB8AC3E}">
        <p14:creationId xmlns:p14="http://schemas.microsoft.com/office/powerpoint/2010/main" val="3760096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92" y="123479"/>
            <a:ext cx="4572000" cy="1407052"/>
          </a:xfrm>
          <a:prstGeom prst="rect">
            <a:avLst/>
          </a:prstGeom>
        </p:spPr>
        <p:txBody>
          <a:bodyPr>
            <a:spAutoFit/>
          </a:bodyPr>
          <a:lstStyle/>
          <a:p>
            <a:pPr algn="just">
              <a:lnSpc>
                <a:spcPct val="115000"/>
              </a:lnSpc>
              <a:spcAft>
                <a:spcPts val="1440"/>
              </a:spcAft>
            </a:pPr>
            <a:r>
              <a:rPr lang="en-US" b="1" u="sng" dirty="0" smtClean="0">
                <a:effectLst/>
                <a:latin typeface="Times New Roman"/>
                <a:ea typeface="Calibri"/>
                <a:cs typeface="Arial"/>
              </a:rPr>
              <a:t>Host-parasite interaction</a:t>
            </a:r>
            <a:endParaRPr lang="en-US" sz="1400" dirty="0">
              <a:ea typeface="Calibri"/>
              <a:cs typeface="Arial"/>
            </a:endParaRPr>
          </a:p>
          <a:p>
            <a:pPr algn="just">
              <a:lnSpc>
                <a:spcPct val="115000"/>
              </a:lnSpc>
              <a:spcAft>
                <a:spcPts val="1440"/>
              </a:spcAft>
            </a:pPr>
            <a:r>
              <a:rPr lang="en-US" dirty="0" smtClean="0">
                <a:effectLst/>
                <a:latin typeface="Times New Roman"/>
                <a:ea typeface="Calibri"/>
                <a:cs typeface="Arial"/>
              </a:rPr>
              <a:t>This interaction depends on:</a:t>
            </a:r>
            <a:endParaRPr lang="en-US" sz="1400" dirty="0">
              <a:ea typeface="Calibri"/>
              <a:cs typeface="Arial"/>
            </a:endParaRPr>
          </a:p>
          <a:p>
            <a:pPr algn="just">
              <a:lnSpc>
                <a:spcPct val="115000"/>
              </a:lnSpc>
              <a:spcAft>
                <a:spcPts val="1440"/>
              </a:spcAft>
            </a:pPr>
            <a:r>
              <a:rPr lang="en-US" b="1" dirty="0" smtClean="0">
                <a:effectLst/>
                <a:latin typeface="Times New Roman"/>
                <a:ea typeface="Calibri"/>
                <a:cs typeface="Arial"/>
              </a:rPr>
              <a:t>1-	Microbial virulence factors</a:t>
            </a:r>
            <a:endParaRPr lang="en-US" sz="1400" dirty="0">
              <a:ea typeface="Calibri"/>
              <a:cs typeface="Arial"/>
            </a:endParaRPr>
          </a:p>
        </p:txBody>
      </p:sp>
      <p:sp>
        <p:nvSpPr>
          <p:cNvPr id="3" name="Rectangle 2"/>
          <p:cNvSpPr/>
          <p:nvPr/>
        </p:nvSpPr>
        <p:spPr>
          <a:xfrm>
            <a:off x="8887" y="2499742"/>
            <a:ext cx="3335208" cy="410882"/>
          </a:xfrm>
          <a:prstGeom prst="rect">
            <a:avLst/>
          </a:prstGeom>
        </p:spPr>
        <p:txBody>
          <a:bodyPr wrap="none">
            <a:spAutoFit/>
          </a:bodyPr>
          <a:lstStyle/>
          <a:p>
            <a:pPr algn="just">
              <a:lnSpc>
                <a:spcPct val="115000"/>
              </a:lnSpc>
              <a:spcAft>
                <a:spcPts val="1440"/>
              </a:spcAft>
            </a:pPr>
            <a:r>
              <a:rPr lang="en-US" dirty="0" smtClean="0">
                <a:effectLst/>
                <a:latin typeface="Times New Roman"/>
                <a:ea typeface="Calibri"/>
                <a:cs typeface="Arial"/>
              </a:rPr>
              <a:t>2-	</a:t>
            </a:r>
            <a:r>
              <a:rPr lang="en-US" b="1" dirty="0" smtClean="0">
                <a:effectLst/>
                <a:latin typeface="Times New Roman"/>
                <a:ea typeface="Calibri"/>
                <a:cs typeface="Arial"/>
              </a:rPr>
              <a:t>Host resistance factors</a:t>
            </a:r>
            <a:endParaRPr lang="en-US" sz="1400" dirty="0">
              <a:ea typeface="Calibri"/>
              <a:cs typeface="Arial"/>
            </a:endParaRPr>
          </a:p>
        </p:txBody>
      </p:sp>
      <p:sp>
        <p:nvSpPr>
          <p:cNvPr id="4" name="Rectangle 3"/>
          <p:cNvSpPr/>
          <p:nvPr/>
        </p:nvSpPr>
        <p:spPr>
          <a:xfrm>
            <a:off x="395536" y="1538403"/>
            <a:ext cx="8568952" cy="646331"/>
          </a:xfrm>
          <a:prstGeom prst="rect">
            <a:avLst/>
          </a:prstGeom>
        </p:spPr>
        <p:txBody>
          <a:bodyPr wrap="square">
            <a:spAutoFit/>
          </a:bodyPr>
          <a:lstStyle/>
          <a:p>
            <a:r>
              <a:rPr lang="en-US" dirty="0" smtClean="0">
                <a:effectLst/>
                <a:latin typeface="Times New Roman"/>
                <a:ea typeface="Calibri"/>
              </a:rPr>
              <a:t>These are microbial products, structural components, or strategies (biofilm formation) in the microorganism that gives it the capability to cause tissue damage. </a:t>
            </a:r>
            <a:endParaRPr lang="en-US" dirty="0"/>
          </a:p>
        </p:txBody>
      </p:sp>
      <p:sp>
        <p:nvSpPr>
          <p:cNvPr id="5" name="Rectangle 4"/>
          <p:cNvSpPr/>
          <p:nvPr/>
        </p:nvSpPr>
        <p:spPr>
          <a:xfrm>
            <a:off x="86114" y="2906250"/>
            <a:ext cx="8878374" cy="1754326"/>
          </a:xfrm>
          <a:prstGeom prst="rect">
            <a:avLst/>
          </a:prstGeom>
        </p:spPr>
        <p:txBody>
          <a:bodyPr wrap="square">
            <a:spAutoFit/>
          </a:bodyPr>
          <a:lstStyle/>
          <a:p>
            <a:pPr algn="just">
              <a:lnSpc>
                <a:spcPct val="150000"/>
              </a:lnSpc>
              <a:spcAft>
                <a:spcPts val="1440"/>
              </a:spcAft>
            </a:pPr>
            <a:r>
              <a:rPr lang="en-US" dirty="0" smtClean="0">
                <a:effectLst/>
                <a:latin typeface="Times New Roman"/>
                <a:ea typeface="Calibri"/>
                <a:cs typeface="Arial"/>
              </a:rPr>
              <a:t>Platelet factors, Serum factors as antibodies (IgG, IgM)</a:t>
            </a:r>
            <a:r>
              <a:rPr lang="en-US" sz="1400" dirty="0" smtClean="0">
                <a:ea typeface="Calibri"/>
                <a:cs typeface="Arial"/>
              </a:rPr>
              <a:t>, </a:t>
            </a:r>
            <a:r>
              <a:rPr lang="en-US" dirty="0" err="1" smtClean="0">
                <a:effectLst/>
                <a:latin typeface="Times New Roman"/>
                <a:ea typeface="Calibri"/>
                <a:cs typeface="Arial"/>
              </a:rPr>
              <a:t>Leukocytic</a:t>
            </a:r>
            <a:r>
              <a:rPr lang="en-US" dirty="0" smtClean="0">
                <a:effectLst/>
                <a:latin typeface="Times New Roman"/>
                <a:ea typeface="Calibri"/>
                <a:cs typeface="Arial"/>
              </a:rPr>
              <a:t> factors as lysozymes which hydrolyzes bacterial cell wall of Gram +</a:t>
            </a:r>
            <a:r>
              <a:rPr lang="en-US" dirty="0" err="1" smtClean="0">
                <a:effectLst/>
                <a:latin typeface="Times New Roman"/>
                <a:ea typeface="Calibri"/>
                <a:cs typeface="Arial"/>
              </a:rPr>
              <a:t>ve</a:t>
            </a:r>
            <a:r>
              <a:rPr lang="en-US" dirty="0" smtClean="0">
                <a:effectLst/>
                <a:latin typeface="Times New Roman"/>
                <a:ea typeface="Calibri"/>
                <a:cs typeface="Arial"/>
              </a:rPr>
              <a:t> bacteria, Macrophages factors, Lymphocytic factors as </a:t>
            </a:r>
            <a:r>
              <a:rPr lang="en-US" dirty="0" err="1" smtClean="0">
                <a:effectLst/>
                <a:latin typeface="Times New Roman"/>
                <a:ea typeface="Calibri"/>
                <a:cs typeface="Arial"/>
              </a:rPr>
              <a:t>lymphotoxin</a:t>
            </a:r>
            <a:r>
              <a:rPr lang="en-US" dirty="0" smtClean="0">
                <a:effectLst/>
                <a:latin typeface="Times New Roman"/>
                <a:ea typeface="Calibri"/>
                <a:cs typeface="Arial"/>
              </a:rPr>
              <a:t> and macrophage activating factor. Salivary factors as lysozyme, antibodies (IgA)</a:t>
            </a:r>
            <a:endParaRPr lang="en-US" sz="1400" dirty="0">
              <a:ea typeface="Calibri"/>
              <a:cs typeface="Arial"/>
            </a:endParaRPr>
          </a:p>
        </p:txBody>
      </p:sp>
    </p:spTree>
    <p:extLst>
      <p:ext uri="{BB962C8B-B14F-4D97-AF65-F5344CB8AC3E}">
        <p14:creationId xmlns:p14="http://schemas.microsoft.com/office/powerpoint/2010/main" val="1618999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75" y="16096"/>
            <a:ext cx="8928992" cy="4494051"/>
          </a:xfrm>
          <a:prstGeom prst="rect">
            <a:avLst/>
          </a:prstGeom>
        </p:spPr>
        <p:txBody>
          <a:bodyPr wrap="square">
            <a:spAutoFit/>
          </a:bodyPr>
          <a:lstStyle/>
          <a:p>
            <a:pPr algn="just">
              <a:lnSpc>
                <a:spcPct val="115000"/>
              </a:lnSpc>
              <a:spcAft>
                <a:spcPts val="1440"/>
              </a:spcAft>
            </a:pPr>
            <a:r>
              <a:rPr lang="en-US" b="1" u="sng" dirty="0" smtClean="0">
                <a:solidFill>
                  <a:srgbClr val="FF0000"/>
                </a:solidFill>
                <a:effectLst/>
                <a:latin typeface="Times New Roman"/>
                <a:ea typeface="Calibri"/>
                <a:cs typeface="Arial"/>
              </a:rPr>
              <a:t>Spread of bacteria in the body</a:t>
            </a:r>
            <a:endParaRPr lang="en-US" sz="1400" dirty="0">
              <a:solidFill>
                <a:srgbClr val="FF0000"/>
              </a:solidFill>
              <a:ea typeface="Calibri"/>
              <a:cs typeface="Arial"/>
            </a:endParaRPr>
          </a:p>
          <a:p>
            <a:pPr algn="just">
              <a:lnSpc>
                <a:spcPct val="115000"/>
              </a:lnSpc>
              <a:spcAft>
                <a:spcPts val="1440"/>
              </a:spcAft>
            </a:pPr>
            <a:r>
              <a:rPr lang="en-US" b="1" dirty="0" smtClean="0">
                <a:effectLst/>
                <a:latin typeface="Times New Roman"/>
                <a:ea typeface="Calibri"/>
                <a:cs typeface="Arial"/>
              </a:rPr>
              <a:t>1-	Bacteremia</a:t>
            </a:r>
            <a:endParaRPr lang="en-US" sz="1400" dirty="0">
              <a:ea typeface="Calibri"/>
              <a:cs typeface="Arial"/>
            </a:endParaRPr>
          </a:p>
          <a:p>
            <a:pPr algn="just">
              <a:lnSpc>
                <a:spcPct val="115000"/>
              </a:lnSpc>
              <a:spcAft>
                <a:spcPts val="1440"/>
              </a:spcAft>
            </a:pPr>
            <a:r>
              <a:rPr lang="en-US" dirty="0" smtClean="0">
                <a:effectLst/>
                <a:latin typeface="Times New Roman"/>
                <a:ea typeface="Calibri"/>
                <a:cs typeface="Arial"/>
              </a:rPr>
              <a:t>Bacteria especially alpha hemolytic streptococci can enter the bloodstream during routine dental treatment. In normal person the bacteria are killed within 10 minutes by the body defense mechanism. </a:t>
            </a:r>
            <a:endParaRPr lang="en-US" sz="1400" dirty="0">
              <a:ea typeface="Calibri"/>
              <a:cs typeface="Arial"/>
            </a:endParaRPr>
          </a:p>
          <a:p>
            <a:pPr algn="just">
              <a:lnSpc>
                <a:spcPct val="115000"/>
              </a:lnSpc>
              <a:spcAft>
                <a:spcPts val="1440"/>
              </a:spcAft>
            </a:pPr>
            <a:r>
              <a:rPr lang="en-US" dirty="0" smtClean="0">
                <a:effectLst/>
                <a:latin typeface="Times New Roman"/>
                <a:ea typeface="Calibri"/>
                <a:cs typeface="Arial"/>
              </a:rPr>
              <a:t>Infective endocarditis happens in bacteremia to patients with a history of rheumatic fever, with cardiac murmur or mitral valve prolapse. </a:t>
            </a:r>
            <a:endParaRPr lang="en-US" sz="1400" dirty="0">
              <a:ea typeface="Calibri"/>
              <a:cs typeface="Arial"/>
            </a:endParaRPr>
          </a:p>
          <a:p>
            <a:pPr algn="just">
              <a:lnSpc>
                <a:spcPct val="115000"/>
              </a:lnSpc>
              <a:spcAft>
                <a:spcPts val="1440"/>
              </a:spcAft>
            </a:pPr>
            <a:r>
              <a:rPr lang="en-US" dirty="0" smtClean="0">
                <a:effectLst/>
                <a:latin typeface="Times New Roman"/>
                <a:ea typeface="Calibri"/>
                <a:cs typeface="Arial"/>
              </a:rPr>
              <a:t>2-	</a:t>
            </a:r>
            <a:r>
              <a:rPr lang="en-US" b="1" dirty="0" smtClean="0">
                <a:effectLst/>
                <a:latin typeface="Times New Roman"/>
                <a:ea typeface="Calibri"/>
                <a:cs typeface="Arial"/>
              </a:rPr>
              <a:t>Septicemia</a:t>
            </a:r>
            <a:endParaRPr lang="en-US" sz="1400" dirty="0">
              <a:ea typeface="Calibri"/>
              <a:cs typeface="Arial"/>
            </a:endParaRPr>
          </a:p>
          <a:p>
            <a:pPr algn="just">
              <a:lnSpc>
                <a:spcPct val="115000"/>
              </a:lnSpc>
              <a:spcAft>
                <a:spcPts val="1440"/>
              </a:spcAft>
            </a:pPr>
            <a:r>
              <a:rPr lang="en-US" dirty="0" smtClean="0">
                <a:effectLst/>
                <a:latin typeface="Times New Roman"/>
                <a:ea typeface="Calibri"/>
                <a:cs typeface="Arial"/>
              </a:rPr>
              <a:t>It is a serious life-threatening bacterial (and their products) invasion of the bloodstream. It happens when body defense is low or when the infection overwhelming. It is associated with severe signs and symptoms. </a:t>
            </a:r>
            <a:endParaRPr lang="en-US" sz="1400" dirty="0">
              <a:ea typeface="Calibri"/>
              <a:cs typeface="Arial"/>
            </a:endParaRPr>
          </a:p>
        </p:txBody>
      </p:sp>
    </p:spTree>
    <p:extLst>
      <p:ext uri="{BB962C8B-B14F-4D97-AF65-F5344CB8AC3E}">
        <p14:creationId xmlns:p14="http://schemas.microsoft.com/office/powerpoint/2010/main" val="85656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23478"/>
            <a:ext cx="8784976" cy="3358868"/>
          </a:xfrm>
          <a:prstGeom prst="rect">
            <a:avLst/>
          </a:prstGeom>
        </p:spPr>
        <p:txBody>
          <a:bodyPr wrap="square">
            <a:spAutoFit/>
          </a:bodyPr>
          <a:lstStyle/>
          <a:p>
            <a:pPr algn="just">
              <a:lnSpc>
                <a:spcPct val="115000"/>
              </a:lnSpc>
              <a:spcAft>
                <a:spcPts val="1440"/>
              </a:spcAft>
            </a:pPr>
            <a:r>
              <a:rPr lang="en-US" b="1" dirty="0" smtClean="0">
                <a:effectLst/>
                <a:latin typeface="Times New Roman"/>
                <a:ea typeface="Calibri"/>
                <a:cs typeface="Arial"/>
              </a:rPr>
              <a:t>3-	Cellulitis</a:t>
            </a:r>
            <a:endParaRPr lang="en-US" sz="1400" dirty="0">
              <a:ea typeface="Calibri"/>
              <a:cs typeface="Arial"/>
            </a:endParaRPr>
          </a:p>
          <a:p>
            <a:pPr marL="285750" indent="-285750" algn="just">
              <a:lnSpc>
                <a:spcPct val="115000"/>
              </a:lnSpc>
              <a:spcAft>
                <a:spcPts val="1440"/>
              </a:spcAft>
              <a:buFont typeface="Arial" panose="020B0604020202020204" pitchFamily="34" charset="0"/>
              <a:buChar char="•"/>
            </a:pPr>
            <a:r>
              <a:rPr lang="en-US" dirty="0" smtClean="0">
                <a:effectLst/>
                <a:latin typeface="Times New Roman"/>
                <a:ea typeface="Calibri"/>
                <a:cs typeface="Arial"/>
              </a:rPr>
              <a:t>It is an acute infection of the alveolar and loose connective tissue and it is a diffused spread of infection. </a:t>
            </a:r>
          </a:p>
          <a:p>
            <a:pPr marL="285750" indent="-285750" algn="just">
              <a:lnSpc>
                <a:spcPct val="115000"/>
              </a:lnSpc>
              <a:spcAft>
                <a:spcPts val="1440"/>
              </a:spcAft>
              <a:buFont typeface="Arial" panose="020B0604020202020204" pitchFamily="34" charset="0"/>
              <a:buChar char="•"/>
            </a:pPr>
            <a:r>
              <a:rPr lang="en-US" dirty="0" smtClean="0">
                <a:effectLst/>
                <a:latin typeface="Times New Roman"/>
                <a:ea typeface="Calibri"/>
                <a:cs typeface="Arial"/>
              </a:rPr>
              <a:t>Clinically in endodontics cellulitis is called flare-up and it happens: </a:t>
            </a:r>
          </a:p>
          <a:p>
            <a:pPr marL="285750" indent="-285750" algn="just">
              <a:lnSpc>
                <a:spcPct val="115000"/>
              </a:lnSpc>
              <a:spcAft>
                <a:spcPts val="1440"/>
              </a:spcAft>
              <a:buFont typeface="Wingdings" panose="05000000000000000000" pitchFamily="2" charset="2"/>
              <a:buChar char="Ø"/>
            </a:pPr>
            <a:r>
              <a:rPr lang="en-US" dirty="0">
                <a:latin typeface="Times New Roman"/>
                <a:ea typeface="Calibri"/>
                <a:cs typeface="Arial"/>
              </a:rPr>
              <a:t>D</a:t>
            </a:r>
            <a:r>
              <a:rPr lang="en-US" dirty="0" smtClean="0">
                <a:effectLst/>
                <a:latin typeface="Times New Roman"/>
                <a:ea typeface="Calibri"/>
                <a:cs typeface="Arial"/>
              </a:rPr>
              <a:t>uring access opening because of the environmental change of oxygen level in the root canal which enhances the action of the facultative bacteria. </a:t>
            </a:r>
          </a:p>
          <a:p>
            <a:pPr marL="285750" indent="-285750" algn="just">
              <a:lnSpc>
                <a:spcPct val="115000"/>
              </a:lnSpc>
              <a:spcAft>
                <a:spcPts val="1440"/>
              </a:spcAft>
              <a:buFont typeface="Wingdings" panose="05000000000000000000" pitchFamily="2" charset="2"/>
              <a:buChar char="Ø"/>
            </a:pPr>
            <a:r>
              <a:rPr lang="en-US" dirty="0">
                <a:latin typeface="Times New Roman"/>
                <a:ea typeface="Calibri"/>
                <a:cs typeface="Arial"/>
              </a:rPr>
              <a:t>D</a:t>
            </a:r>
            <a:r>
              <a:rPr lang="en-US" dirty="0" smtClean="0">
                <a:effectLst/>
                <a:latin typeface="Times New Roman"/>
                <a:ea typeface="Calibri"/>
                <a:cs typeface="Arial"/>
              </a:rPr>
              <a:t>uring instrumentation and </a:t>
            </a:r>
            <a:r>
              <a:rPr lang="en-US" dirty="0" err="1" smtClean="0">
                <a:effectLst/>
                <a:latin typeface="Times New Roman"/>
                <a:ea typeface="Calibri"/>
                <a:cs typeface="Arial"/>
              </a:rPr>
              <a:t>obturation</a:t>
            </a:r>
            <a:r>
              <a:rPr lang="en-US" dirty="0" smtClean="0">
                <a:effectLst/>
                <a:latin typeface="Times New Roman"/>
                <a:ea typeface="Calibri"/>
                <a:cs typeface="Arial"/>
              </a:rPr>
              <a:t> when debris or </a:t>
            </a:r>
            <a:r>
              <a:rPr lang="en-US" dirty="0" err="1" smtClean="0">
                <a:effectLst/>
                <a:latin typeface="Times New Roman"/>
                <a:ea typeface="Calibri"/>
                <a:cs typeface="Arial"/>
              </a:rPr>
              <a:t>obturation</a:t>
            </a:r>
            <a:r>
              <a:rPr lang="en-US" dirty="0" smtClean="0">
                <a:effectLst/>
                <a:latin typeface="Times New Roman"/>
                <a:ea typeface="Calibri"/>
                <a:cs typeface="Arial"/>
              </a:rPr>
              <a:t> material extrude the apical foramen.</a:t>
            </a:r>
            <a:endParaRPr lang="en-US" sz="1400" dirty="0">
              <a:ea typeface="Calibri"/>
              <a:cs typeface="Aria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318" t="11713" r="5883" b="6091"/>
          <a:stretch/>
        </p:blipFill>
        <p:spPr bwMode="auto">
          <a:xfrm>
            <a:off x="6112300" y="3075806"/>
            <a:ext cx="2504383" cy="20676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09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95487"/>
            <a:ext cx="8784976" cy="3858492"/>
          </a:xfrm>
          <a:prstGeom prst="rect">
            <a:avLst/>
          </a:prstGeom>
        </p:spPr>
        <p:txBody>
          <a:bodyPr wrap="square">
            <a:spAutoFit/>
          </a:bodyPr>
          <a:lstStyle/>
          <a:p>
            <a:pPr algn="just">
              <a:lnSpc>
                <a:spcPct val="115000"/>
              </a:lnSpc>
              <a:spcAft>
                <a:spcPts val="1440"/>
              </a:spcAft>
            </a:pPr>
            <a:r>
              <a:rPr lang="en-US" b="1" u="sng" dirty="0" smtClean="0">
                <a:effectLst/>
                <a:latin typeface="Times New Roman"/>
                <a:ea typeface="Calibri"/>
                <a:cs typeface="Arial"/>
              </a:rPr>
              <a:t>Bacterial culturing in endodontics</a:t>
            </a:r>
            <a:endParaRPr lang="en-US" sz="1400" dirty="0">
              <a:ea typeface="Calibri"/>
              <a:cs typeface="Arial"/>
            </a:endParaRPr>
          </a:p>
          <a:p>
            <a:pPr algn="just">
              <a:lnSpc>
                <a:spcPct val="200000"/>
              </a:lnSpc>
              <a:spcAft>
                <a:spcPts val="1440"/>
              </a:spcAft>
            </a:pPr>
            <a:r>
              <a:rPr lang="en-US" dirty="0" smtClean="0">
                <a:effectLst/>
                <a:latin typeface="Times New Roman"/>
                <a:ea typeface="Calibri"/>
                <a:cs typeface="Arial"/>
              </a:rPr>
              <a:t>There are three reasons for culturing root canal contents:</a:t>
            </a:r>
            <a:endParaRPr lang="en-US" sz="1400" dirty="0">
              <a:ea typeface="Calibri"/>
              <a:cs typeface="Arial"/>
            </a:endParaRPr>
          </a:p>
          <a:p>
            <a:pPr algn="just">
              <a:lnSpc>
                <a:spcPct val="200000"/>
              </a:lnSpc>
              <a:spcAft>
                <a:spcPts val="0"/>
              </a:spcAft>
            </a:pPr>
            <a:r>
              <a:rPr lang="en-US" dirty="0" smtClean="0">
                <a:effectLst/>
                <a:latin typeface="Times New Roman"/>
                <a:ea typeface="Calibri"/>
                <a:cs typeface="Arial"/>
              </a:rPr>
              <a:t>1-	To determine the bacteriologic status of the root canal.</a:t>
            </a:r>
            <a:endParaRPr lang="en-US" sz="1400" dirty="0">
              <a:ea typeface="Calibri"/>
              <a:cs typeface="Arial"/>
            </a:endParaRPr>
          </a:p>
          <a:p>
            <a:pPr algn="just">
              <a:lnSpc>
                <a:spcPct val="200000"/>
              </a:lnSpc>
              <a:spcAft>
                <a:spcPts val="0"/>
              </a:spcAft>
            </a:pPr>
            <a:r>
              <a:rPr lang="en-US" dirty="0" smtClean="0">
                <a:effectLst/>
                <a:latin typeface="Times New Roman"/>
                <a:ea typeface="Calibri"/>
                <a:cs typeface="Arial"/>
              </a:rPr>
              <a:t>2-	To assess the efficiency of the debridement procedure.</a:t>
            </a:r>
            <a:endParaRPr lang="en-US" sz="1400" dirty="0">
              <a:ea typeface="Calibri"/>
              <a:cs typeface="Arial"/>
            </a:endParaRPr>
          </a:p>
          <a:p>
            <a:pPr algn="just">
              <a:lnSpc>
                <a:spcPct val="200000"/>
              </a:lnSpc>
              <a:spcAft>
                <a:spcPts val="0"/>
              </a:spcAft>
            </a:pPr>
            <a:r>
              <a:rPr lang="en-US" dirty="0" smtClean="0">
                <a:effectLst/>
                <a:latin typeface="Times New Roman"/>
                <a:ea typeface="Calibri"/>
                <a:cs typeface="Arial"/>
              </a:rPr>
              <a:t>3-	To isolate microbial flora for antibiotic sensitivity and resistance profiles in cases of persistent infections.</a:t>
            </a:r>
            <a:endParaRPr lang="en-US" sz="1400" dirty="0">
              <a:ea typeface="Calibri"/>
              <a:cs typeface="Arial"/>
            </a:endParaRPr>
          </a:p>
          <a:p>
            <a:pPr algn="just">
              <a:lnSpc>
                <a:spcPct val="115000"/>
              </a:lnSpc>
              <a:spcAft>
                <a:spcPts val="1440"/>
              </a:spcAft>
            </a:pPr>
            <a:r>
              <a:rPr lang="en-US" b="1" u="none" strike="noStrike" dirty="0" smtClean="0">
                <a:effectLst/>
                <a:latin typeface="Times New Roman"/>
                <a:ea typeface="Calibri"/>
                <a:cs typeface="Arial"/>
              </a:rPr>
              <a:t> </a:t>
            </a:r>
            <a:endParaRPr lang="en-US" sz="1400" dirty="0">
              <a:ea typeface="Calibri"/>
              <a:cs typeface="Arial"/>
            </a:endParaRPr>
          </a:p>
        </p:txBody>
      </p:sp>
    </p:spTree>
    <p:extLst>
      <p:ext uri="{BB962C8B-B14F-4D97-AF65-F5344CB8AC3E}">
        <p14:creationId xmlns:p14="http://schemas.microsoft.com/office/powerpoint/2010/main" val="268250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76225" y="171450"/>
            <a:ext cx="8591550" cy="800100"/>
          </a:xfrm>
        </p:spPr>
        <p:txBody>
          <a:bodyPr/>
          <a:lstStyle/>
          <a:p>
            <a:r>
              <a:rPr lang="en-US" sz="3200" b="1" dirty="0" smtClean="0">
                <a:solidFill>
                  <a:srgbClr val="00B0F0"/>
                </a:solidFill>
                <a:latin typeface="Candara" pitchFamily="34" charset="0"/>
                <a:cs typeface="Tunga" pitchFamily="34" charset="0"/>
              </a:rPr>
              <a:t>Irrigation in Endodontics</a:t>
            </a:r>
          </a:p>
        </p:txBody>
      </p:sp>
      <p:sp>
        <p:nvSpPr>
          <p:cNvPr id="3" name="Content Placeholder 2"/>
          <p:cNvSpPr>
            <a:spLocks noGrp="1"/>
          </p:cNvSpPr>
          <p:nvPr>
            <p:ph sz="quarter" idx="4294967295"/>
          </p:nvPr>
        </p:nvSpPr>
        <p:spPr>
          <a:xfrm>
            <a:off x="323871" y="704850"/>
            <a:ext cx="5688013" cy="3702844"/>
          </a:xfrm>
          <a:prstGeom prst="rect">
            <a:avLst/>
          </a:prstGeom>
        </p:spPr>
        <p:txBody>
          <a:bodyPr>
            <a:normAutofit fontScale="92500" lnSpcReduction="20000"/>
          </a:bodyPr>
          <a:lstStyle/>
          <a:p>
            <a:pPr marL="0" indent="0" algn="just" eaLnBrk="1" fontAlgn="auto" hangingPunct="1">
              <a:spcAft>
                <a:spcPts val="0"/>
              </a:spcAft>
              <a:buFont typeface="Arial" charset="0"/>
              <a:buNone/>
              <a:defRPr/>
            </a:pPr>
            <a:endParaRPr lang="en-US" sz="2400" dirty="0">
              <a:latin typeface="+mn-lt"/>
              <a:ea typeface="ＭＳ Ｐゴシック" charset="0"/>
            </a:endParaRPr>
          </a:p>
          <a:p>
            <a:pPr indent="-173736" algn="just" eaLnBrk="1" fontAlgn="auto" hangingPunct="1">
              <a:spcAft>
                <a:spcPts val="0"/>
              </a:spcAft>
              <a:defRPr/>
            </a:pPr>
            <a:r>
              <a:rPr lang="en-US" sz="2400" dirty="0" smtClean="0">
                <a:latin typeface="+mn-lt"/>
                <a:ea typeface="+mn-ea"/>
              </a:rPr>
              <a:t>Every root canal system has spaces that can not be cleaned </a:t>
            </a:r>
            <a:r>
              <a:rPr lang="en-US" sz="2400" dirty="0" err="1" smtClean="0">
                <a:latin typeface="+mn-lt"/>
                <a:ea typeface="+mn-ea"/>
              </a:rPr>
              <a:t>mechanichally</a:t>
            </a:r>
            <a:r>
              <a:rPr lang="en-US" sz="2400" dirty="0" smtClean="0">
                <a:latin typeface="+mn-lt"/>
                <a:ea typeface="+mn-ea"/>
              </a:rPr>
              <a:t> .</a:t>
            </a:r>
          </a:p>
          <a:p>
            <a:pPr indent="-173736" algn="just" eaLnBrk="1" fontAlgn="auto" hangingPunct="1">
              <a:spcAft>
                <a:spcPts val="0"/>
              </a:spcAft>
              <a:defRPr/>
            </a:pPr>
            <a:endParaRPr lang="en-US" sz="2400" dirty="0" smtClean="0">
              <a:latin typeface="+mn-lt"/>
              <a:ea typeface="+mn-ea"/>
            </a:endParaRPr>
          </a:p>
          <a:p>
            <a:pPr indent="-173736" algn="just" eaLnBrk="1" fontAlgn="auto" hangingPunct="1">
              <a:spcAft>
                <a:spcPts val="0"/>
              </a:spcAft>
              <a:defRPr/>
            </a:pPr>
            <a:r>
              <a:rPr lang="en-US" sz="2400" dirty="0">
                <a:latin typeface="+mn-lt"/>
                <a:ea typeface="+mn-ea"/>
              </a:rPr>
              <a:t>T</a:t>
            </a:r>
            <a:r>
              <a:rPr lang="en-US" sz="2400" dirty="0" smtClean="0">
                <a:latin typeface="+mn-lt"/>
                <a:ea typeface="+mn-ea"/>
              </a:rPr>
              <a:t>he only way to clean webs, fins and anastomoses is through effective use of irrigation solution. </a:t>
            </a:r>
          </a:p>
          <a:p>
            <a:pPr marL="0" indent="0" algn="just" eaLnBrk="1" fontAlgn="auto" hangingPunct="1">
              <a:spcAft>
                <a:spcPts val="0"/>
              </a:spcAft>
              <a:buFont typeface="Arial" charset="0"/>
              <a:buNone/>
              <a:defRPr/>
            </a:pPr>
            <a:endParaRPr lang="en-US" sz="2400" dirty="0" smtClean="0">
              <a:latin typeface="+mn-lt"/>
              <a:ea typeface="+mn-ea"/>
            </a:endParaRPr>
          </a:p>
          <a:p>
            <a:pPr indent="-173736" algn="just" eaLnBrk="1" fontAlgn="auto" hangingPunct="1">
              <a:spcAft>
                <a:spcPts val="0"/>
              </a:spcAft>
              <a:defRPr/>
            </a:pPr>
            <a:r>
              <a:rPr lang="en-US" sz="2400" dirty="0" smtClean="0">
                <a:latin typeface="+mn-lt"/>
                <a:ea typeface="+mn-ea"/>
              </a:rPr>
              <a:t>in order </a:t>
            </a:r>
            <a:r>
              <a:rPr lang="en-US" sz="2400" dirty="0">
                <a:latin typeface="+mn-lt"/>
                <a:ea typeface="+mn-ea"/>
              </a:rPr>
              <a:t>to get the maximum </a:t>
            </a:r>
            <a:r>
              <a:rPr lang="en-US" sz="2400" dirty="0" smtClean="0">
                <a:latin typeface="+mn-lt"/>
                <a:ea typeface="+mn-ea"/>
              </a:rPr>
              <a:t>efficiency </a:t>
            </a:r>
            <a:r>
              <a:rPr lang="en-US" sz="2400" dirty="0">
                <a:latin typeface="+mn-lt"/>
                <a:ea typeface="+mn-ea"/>
              </a:rPr>
              <a:t>from </a:t>
            </a:r>
            <a:r>
              <a:rPr lang="en-US" sz="2400" dirty="0" err="1">
                <a:latin typeface="+mn-lt"/>
                <a:ea typeface="+mn-ea"/>
              </a:rPr>
              <a:t>irrigant</a:t>
            </a:r>
            <a:r>
              <a:rPr lang="en-US" sz="2400" dirty="0">
                <a:latin typeface="+mn-lt"/>
                <a:ea typeface="+mn-ea"/>
              </a:rPr>
              <a:t> , </a:t>
            </a:r>
            <a:r>
              <a:rPr lang="en-US" sz="2400" dirty="0" err="1">
                <a:latin typeface="+mn-lt"/>
                <a:ea typeface="+mn-ea"/>
              </a:rPr>
              <a:t>irrigant</a:t>
            </a:r>
            <a:r>
              <a:rPr lang="en-US" sz="2400" dirty="0">
                <a:latin typeface="+mn-lt"/>
                <a:ea typeface="+mn-ea"/>
              </a:rPr>
              <a:t> </a:t>
            </a:r>
            <a:r>
              <a:rPr lang="en-US" sz="2400" dirty="0" smtClean="0">
                <a:latin typeface="+mn-lt"/>
                <a:ea typeface="+mn-ea"/>
              </a:rPr>
              <a:t>must </a:t>
            </a:r>
            <a:r>
              <a:rPr lang="en-US" sz="2400" dirty="0">
                <a:latin typeface="+mn-lt"/>
                <a:ea typeface="+mn-ea"/>
              </a:rPr>
              <a:t>reach the apical portion of the canal </a:t>
            </a:r>
            <a:r>
              <a:rPr lang="en-US" sz="2400" dirty="0" smtClean="0">
                <a:latin typeface="+mn-lt"/>
                <a:ea typeface="+mn-ea"/>
              </a:rPr>
              <a:t>.</a:t>
            </a:r>
            <a:endParaRPr lang="en-US" sz="2400" dirty="0">
              <a:latin typeface="+mn-lt"/>
              <a:ea typeface="+mn-ea"/>
            </a:endParaRPr>
          </a:p>
          <a:p>
            <a:pPr indent="-173736" eaLnBrk="1" fontAlgn="auto" hangingPunct="1">
              <a:spcAft>
                <a:spcPts val="0"/>
              </a:spcAft>
              <a:defRPr/>
            </a:pPr>
            <a:endParaRPr lang="en-US" dirty="0">
              <a:latin typeface="+mn-lt"/>
              <a:ea typeface="+mn-ea"/>
            </a:endParaRPr>
          </a:p>
        </p:txBody>
      </p:sp>
      <p:pic>
        <p:nvPicPr>
          <p:cNvPr id="819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901" y="1059658"/>
            <a:ext cx="2935287" cy="360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878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1947</Words>
  <Application>Microsoft Office PowerPoint</Application>
  <PresentationFormat>On-screen Show (16:9)</PresentationFormat>
  <Paragraphs>247</Paragraphs>
  <Slides>47</Slides>
  <Notes>20</Notes>
  <HiddenSlides>0</HiddenSlides>
  <MMClips>0</MMClips>
  <ScaleCrop>false</ScaleCrop>
  <HeadingPairs>
    <vt:vector size="4" baseType="variant">
      <vt:variant>
        <vt:lpstr>Theme</vt:lpstr>
      </vt:variant>
      <vt:variant>
        <vt:i4>18</vt:i4>
      </vt:variant>
      <vt:variant>
        <vt:lpstr>Slide Titles</vt:lpstr>
      </vt:variant>
      <vt:variant>
        <vt:i4>47</vt:i4>
      </vt:variant>
    </vt:vector>
  </HeadingPairs>
  <TitlesOfParts>
    <vt:vector size="65"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Endodontics Lecture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Irrigation in Endodontics</vt:lpstr>
      <vt:lpstr>Properties of ideal irrigant solution  </vt:lpstr>
      <vt:lpstr>PowerPoint Presentation</vt:lpstr>
      <vt:lpstr>I.Chemically non active solution: </vt:lpstr>
      <vt:lpstr>I.Chemically non active solution:</vt:lpstr>
      <vt:lpstr>II.Chemically active materials : </vt:lpstr>
      <vt:lpstr>Sodium hypochlorite (NaOcl)</vt:lpstr>
      <vt:lpstr>Sodium hypochlorite (NaOcl)</vt:lpstr>
      <vt:lpstr>Concentration</vt:lpstr>
      <vt:lpstr>Temperature</vt:lpstr>
      <vt:lpstr>Limitation : </vt:lpstr>
      <vt:lpstr>Sodium hypochloride accident </vt:lpstr>
      <vt:lpstr>Sodium hypochloride accident </vt:lpstr>
      <vt:lpstr>Sodium hypochloride accident </vt:lpstr>
      <vt:lpstr>PowerPoint Presentation</vt:lpstr>
      <vt:lpstr>Concentration</vt:lpstr>
      <vt:lpstr>Limitation</vt:lpstr>
      <vt:lpstr>Hydrogen Peroxide H2O2</vt:lpstr>
      <vt:lpstr>Hydrogen Peroxide H2O2</vt:lpstr>
      <vt:lpstr>Concentration </vt:lpstr>
      <vt:lpstr>Limitation</vt:lpstr>
      <vt:lpstr>MTAD</vt:lpstr>
      <vt:lpstr>PowerPoint Presentation</vt:lpstr>
      <vt:lpstr>Chelating Agents</vt:lpstr>
      <vt:lpstr>Mechanism of action </vt:lpstr>
      <vt:lpstr>EDTA</vt:lpstr>
      <vt:lpstr>PowerPoint Presentation</vt:lpstr>
      <vt:lpstr>Irrigation method:</vt:lpstr>
      <vt:lpstr>PowerPoint Presentation</vt:lpstr>
      <vt:lpstr>Gutta-percha Points  agitation </vt:lpstr>
      <vt:lpstr>EndoActivator </vt:lpstr>
      <vt:lpstr>EndoActivator </vt:lpstr>
      <vt:lpstr>Ultrasound </vt:lpstr>
      <vt:lpstr>Mechanism of action </vt:lpstr>
      <vt:lpstr>EndoVac</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Endodontics Lecture 7</dc:title>
  <dc:creator>DR.Ahmed Saker 2o1O</dc:creator>
  <cp:lastModifiedBy>DR.Ahmed Saker 2o1O</cp:lastModifiedBy>
  <cp:revision>16</cp:revision>
  <dcterms:created xsi:type="dcterms:W3CDTF">2016-11-26T18:34:28Z</dcterms:created>
  <dcterms:modified xsi:type="dcterms:W3CDTF">2017-11-11T22:06:33Z</dcterms:modified>
</cp:coreProperties>
</file>